
<file path=[Content_Types].xml><?xml version="1.0" encoding="utf-8"?>
<Types xmlns="http://schemas.openxmlformats.org/package/2006/content-types">
  <Default Extension="emf" ContentType="image/x-emf"/>
  <Default Extension="fntdata" ContentType="application/x-fontdata"/>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299" r:id="rId2"/>
    <p:sldId id="308" r:id="rId3"/>
    <p:sldId id="310" r:id="rId4"/>
    <p:sldId id="311" r:id="rId5"/>
    <p:sldId id="309" r:id="rId6"/>
    <p:sldId id="307" r:id="rId7"/>
    <p:sldId id="304" r:id="rId8"/>
  </p:sldIdLst>
  <p:sldSz cx="12192000" cy="6858000"/>
  <p:notesSz cx="9144000" cy="6858000"/>
  <p:embeddedFontLst>
    <p:embeddedFont>
      <p:font typeface="Calibri" panose="020F0502020204030204" pitchFamily="3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Rubik" panose="02000604000000020004" pitchFamily="2" charset="-79"/>
      <p:regular r:id="rId18"/>
      <p:bold r:id="rId19"/>
      <p:italic r:id="rId20"/>
      <p:boldItalic r:id="rId21"/>
    </p:embeddedFont>
    <p:embeddedFont>
      <p:font typeface="Rubik Medium" panose="02000604000000020004" pitchFamily="2" charset="-79"/>
      <p:regular r:id="rId22"/>
      <p:italic r:id="rId23"/>
    </p:embeddedFont>
  </p:embeddedFontLst>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5102" autoAdjust="0"/>
  </p:normalViewPr>
  <p:slideViewPr>
    <p:cSldViewPr snapToGrid="0" snapToObjects="1" showGuides="1">
      <p:cViewPr varScale="1">
        <p:scale>
          <a:sx n="94" d="100"/>
          <a:sy n="94" d="100"/>
        </p:scale>
        <p:origin x="1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627927" y="567883"/>
            <a:ext cx="7821592" cy="439964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627926" y="5075474"/>
            <a:ext cx="7821591" cy="14384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1pPr>
            <a:lvl2pPr marL="914400" marR="0" lvl="1"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2pPr>
            <a:lvl3pPr marL="1371600" marR="0" lvl="2"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3pPr>
            <a:lvl4pPr marL="1828800" marR="0" lvl="3"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4pPr>
            <a:lvl5pPr marL="2286000" marR="0" lvl="4" indent="-228600" algn="l" rtl="0">
              <a:spcBef>
                <a:spcPts val="0"/>
              </a:spcBef>
              <a:spcAft>
                <a:spcPts val="0"/>
              </a:spcAft>
              <a:buSzPts val="1400"/>
              <a:buNone/>
              <a:defRPr sz="1400" b="0" i="0" u="none" strike="noStrike" cap="none">
                <a:solidFill>
                  <a:schemeClr val="dk1"/>
                </a:solidFill>
                <a:latin typeface="Lato"/>
                <a:ea typeface="Lato"/>
                <a:cs typeface="Lato"/>
                <a:sym typeface="Lato"/>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b71529af7e2446b1e161edd7ace6e7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La configuration du DHIS2, notamment des éléments de données, des unités d'organisation, des indicateurs et des ensembles de données, dépend du contexte et varie donc d'une implémentation à l'autre. Ces objets, appelés métadonnées, peuvent être configurés dans DHIS2 avant que le système puisse être utilisé correctement.</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2</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5874330"/>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7afff72f93f0958fb45385159828324">
            <a:r>
              <a:rPr dirty="0" lang="en-US"/>
              <a:t>La configuration des métadonnées dans DHIS2 peut être effectuée via l'interface utilisateur à l'aide de l'application Maintenance.</a:t>
            </a:r>
            <a:endParaRPr dirty="0" lang="en-NO"/>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3</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2480498"/>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43d0feb99abf78309baff787cde3212">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Dans cette vidéo, vous découvrirez les fonctionnalités de l'application Maintenance, ainsi que certains des éléments pouvant être personnalisés à l'aide de cette application.</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4</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7727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a78bf1bf7f23eabb64dc0d81ea261fd">
            <a:r>
              <a:rPr dirty="0" lang="en-US"/>
              <a:t>Démo : </a:t>
            </a:r>
          </a:p>
          <a:p>
            <a:endParaRPr dirty="0" lang="en-US"/>
          </a:p>
          <a:p txid="4b570090886ce4345e01396d3b315310">
            <a:r>
              <a:rPr dirty="0" lang="en-US"/>
              <a:t>Regardons l'application et analysons sa structure. Pour accéder à l'application, allez dans le menu des applications et entrez maintenance pour trouver cette application dans la barre de recherche ou sélectionnez l'icône de l'application Maintenance pour continuer. Lorsque nous ouvrons l'application Maintenance, nous voyons plusieurs onglets en haut de la page, chacun représentant un groupe d'éléments connexes personnalisables dans DHIS2. Certains de ces termes vous sont déjà familiers grâce au cours "Introduction à DHIS2", tandis que d'autres vous sont sans doute inconnus.</a:t>
            </a:r>
          </a:p>
          <a:p>
            <a:endParaRPr dirty="0" lang="en-US"/>
          </a:p>
          <a:p txid="836b04f21053df629eee8b5a7bbb3d1f">
            <a:r>
              <a:rPr dirty="0" lang="en-US"/>
              <a:t>Ce cours portera essentiellement sur les éléments suivants : catégorie, élément de données, ensemble de données, indicateur et unité d'organisation. Notez que les onglets en haut sont les mêmes que les sections de la page d'accueil de l'application. Commençons par examiner la section relative aux éléments de données. Cliquez sur l'onglet des éléments de données. Nous nous trouvons à présent dans la section dédiée à la configuration des éléments de données. À partir du menu du volet gauche ou des rubriques de la fenêtre principale, vous pouvez choisir de travailler avec des éléments de données, des groupes d'éléments de données ou des ensembles de groupes d'éléments de données. Sélectionnons "Élément de données" dans le menu et explorons les options disponibles. Sur la page de gestion des éléments de données, vous trouverez une liste des éléments de données existants dans votre système DHIS2.</a:t>
            </a:r>
          </a:p>
          <a:p>
            <a:endParaRPr dirty="0" lang="en-US"/>
          </a:p>
          <a:p txid="793d0561782827ca4fc330befe9ebcce">
            <a:r>
              <a:rPr dirty="0" lang="en-US"/>
              <a:t>Notez que si votre système est tout nouveau, aucun élément de données n'apparaîtra. Vous remarquerez également une zone de recherche et de filtrage en haut de la page. Cette zone est utile lorsque vous travaillez sur des systèmes disposant d'un nombre important d'éléments de données. Vous pouvez effectuer une recherche par nom ou utiliser d'autres identifiants tels que le code ou l'ID. Vous pouvez également utiliser les filtres, le type de domaine, le type de valeur ou la combinaison de catégories. Ces champs de recherche peuvent être utilisés ensemble ou séparément pour affiner les résultats. À partir de cette section, vous pouvez également gérer les éléments de données existants pour en créer de nouveaux.</a:t>
            </a:r>
          </a:p>
          <a:p>
            <a:endParaRPr dirty="0" lang="en-US"/>
          </a:p>
          <a:p txid="d8905c3f4c385bfb6126e8d0a4023bd1">
            <a:r>
              <a:rPr dirty="0" lang="en-US"/>
              <a:t>Pour créer un nouvel élément de données, sélectionnez le signe + bleu dans le coin inférieur droit. Le processus de création d'éléments de données et d'autres objets de métadonnées sera abordé plus en détail dans la suite de ce cours. À côté du nom de chaque élément de données, nous pouvons afficher quelques informations supplémentaires. Ici, nous avons des colonnes prédéfinies correspondant à l'objet de métadonnées. Pour les éléments de données, nous avons le nom, le type de domaine, le type de valeur, la catégorie combo et la date de la dernière mise à jour.</a:t>
            </a:r>
          </a:p>
          <a:p>
            <a:endParaRPr dirty="0" lang="en-US"/>
          </a:p>
          <a:p txid="92ad3943a16d629cab08326abb1194ce">
            <a:r>
              <a:rPr dirty="0" lang="en-US"/>
              <a:t>Cette sélection de propriétés est personnalisable et s'applique à chaque utilisateur, de sorte que leur modification n'affectera pas la vue des autres utilisateurs. Supposons que nous souhaitions voir la description de chaque élément de données directement dans la page de gestion des éléments de données. Pour ajouter la colonne contenant la description, cliquez sur l'icône de l'engrenage dans le coin droit de la liste des objets et sélectionnez Gérer les colonnes. Une boîte de dialogue s'ouvrira pour vous permettre de gérer les différentes colonnes affichées. Il est possible d'ajouter, de supprimer ou de réorganiser les colonnes que l'on souhaite voir apparaître dans la liste.</a:t>
            </a:r>
          </a:p>
          <a:p>
            <a:endParaRPr dirty="0" lang="en-US"/>
          </a:p>
          <a:p txid="08fe9c53fdd8ffef9a79dad9c9dfe67b">
            <a:r>
              <a:rPr dirty="0" lang="en-US"/>
              <a:t>Pour ajouter la colonne de description, il suffit de la repérer dans la liste des colonnes disponibles et de cliquer dessus pour l'ajouter aux colonnes sélectionnées. Nous pouvons également déplacer cette colonne pour la placer juste à côté du nom de l'élément de données en cliquant sur le menu burger et en glissant-déposant pour réorganiser l'ordre de la colonne. Une fois que nous avons appliqué toutes les modifications, nous pouvons cliquer sur Enregistrer. Nous devrions maintenant voir la nouvelle colonne dans notre liste. En cliquant sur l'icône de l'engrenage, vous trouverez également l'option de téléchargement de la liste des éléments de données filtrés à partir de votre système DHIS2. Cette option peut s'avérer utile si vous souhaitez revoir la manière dont DHIS2 stocke ces informations ou si vous souhaitez disposer d'une copie hors ligne à d'autres fins. Notez que des principes similaires s'appliquent aux autres pages de gestion des métadonnées dans l'application Maintenance.</a:t>
            </a:r>
          </a:p>
          <a:p>
            <a:endParaRPr dirty="0" lang="en-US"/>
          </a:p>
        </p:txBody>
      </p:sp>
      <p:sp>
        <p:nvSpPr>
          <p:cNvPr id="4" name="Slide Number Placeholder 3"/>
          <p:cNvSpPr>
            <a:spLocks noGrp="1"/>
          </p:cNvSpPr>
          <p:nvPr>
            <p:ph idx="10"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5</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50175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77deee30ac7315f0a0c481161c616c4">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venez de faire une brève découverte de l'application Maintenance de DHIS2. Vous avez appris que l'application Maintenance est utilisée pour la personnalisation des métadonnées dans DHIS2, notamment les éléments de données, les unités d'organisation et les ensembles de données, et que vous pouvez à la fois créer de nouveaux items et gérer les ceux existants, tels que les éléments de données.</a:t>
            </a:r>
          </a:p>
          <a:p>
            <a:endPar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a:p txid="cd6f5f9569dd1f38444c91d2c20d3b48">
            <a:r>
              <a:rPr dirty="0" lang="en-US">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rPr>
              <a:t>Vous pouvez également modifier les informations qu'affiche l'application Maintenance sur vos métadonnées et utiliser la fonction de téléchargement pour exporter des métadonnées existantes dans un format approprié pour un usage externe. L'application Maintenance vous permettra de faire tout cela directement dans l'interface DHIS2 sans avoir besoin d'écrire une seule ligne de code.</a:t>
            </a:r>
            <a:endParaRPr dirty="0" lang="en-NO">
              <a:solidFill>
                <a:srgbClr val="000000"/>
              </a:solidFill>
              <a:latin charset="0" panose="020F0502020204030203" pitchFamily="34" typeface="Lato"/>
              <a:ea charset="0" panose="020F0502020204030203" pitchFamily="34" typeface="Lato"/>
              <a:cs charset="0" panose="020F0502020204030203" pitchFamily="34" typeface="Lato"/>
              <a:sym charset="0" panose="020F0502020204030203" pitchFamily="34" typeface="Lato"/>
            </a:endParaRPr>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6</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9065208"/>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US"/>
          </a:p>
        </p:txBody>
      </p:sp>
      <p:sp>
        <p:nvSpPr>
          <p:cNvPr id="4" name="Slide Number Placeholder 3"/>
          <p:cNvSpPr>
            <a:spLocks noGrp="1"/>
          </p:cNvSpPr>
          <p:nvPr>
            <p:ph idx="12" type="sldNum"/>
          </p:nvPr>
        </p:nvSpPr>
        <p:spPr/>
        <p:txBody>
          <a:bodyPr/>
          <a:lstStyle/>
          <a:p>
            <a:pPr algn="r" indent="0" lvl="0" marL="0" marR="0" rtl="0">
              <a:spcBef>
                <a:spcPts val="0"/>
              </a:spcBef>
              <a:spcAft>
                <a:spcPts val="0"/>
              </a:spcAft>
              <a:buNone/>
            </a:pPr>
            <a:fld id="{00000000-1234-1234-1234-123412341234}" type="slidenum">
              <a:rPr b="0" cap="none" i="0" lang="es-ES" smtClean="0" strike="noStrike" sz="1200" u="none">
                <a:solidFill>
                  <a:schemeClr val="dk1"/>
                </a:solidFill>
                <a:latin typeface="Calibri"/>
                <a:ea typeface="Calibri"/>
                <a:cs typeface="Calibri"/>
                <a:sym typeface="Calibri"/>
              </a:rPr>
              <a:t>7</a:t>
            </a:fld>
            <a:endParaRPr b="0" cap="none" i="0" lang="es-ES" strike="noStrike" sz="120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5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2860146949"/>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50379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960848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8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3591315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8113231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399544242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267735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a:xfrm>
            <a:off x="533400" y="495300"/>
            <a:ext cx="9563100" cy="800100"/>
          </a:xfrm>
          <a:prstGeom prst="rect">
            <a:avLst/>
          </a:prstGeom>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63224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179347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801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0137002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19558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43310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42513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a:prstGeom prst="rect">
            <a:avLst/>
          </a:prstGeo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396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837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399757"/>
      </p:ext>
    </p:extLst>
  </p:cSld>
  <p:clrMapOvr>
    <a:masterClrMapping/>
  </p:clrMapOvr>
  <p:hf sldNum="0" hdr="0" ftr="0" dt="0"/>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a:prstGeom prst="rect">
            <a:avLst/>
          </a:prstGeo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71424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a:prstGeom prst="rect">
            <a:avLst/>
          </a:prstGeo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265745476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11038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448125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316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4226797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Tree>
    <p:extLst>
      <p:ext uri="{BB962C8B-B14F-4D97-AF65-F5344CB8AC3E}">
        <p14:creationId xmlns:p14="http://schemas.microsoft.com/office/powerpoint/2010/main" val="270536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934183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14860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1.png"/><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38"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37" Type="http://schemas.openxmlformats.org/officeDocument/2006/relationships/image" Target="../media/image9.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 Id="rId35" Type="http://schemas.openxmlformats.org/officeDocument/2006/relationships/image" Target="../media/image7.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59624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59624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59624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59624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59624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3302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3302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2308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3302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56837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59314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3302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3302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3620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3620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3620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3620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3620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3620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2842691" y="5947195"/>
            <a:ext cx="2737761" cy="461665"/>
          </a:xfrm>
          <a:prstGeom prst="rect">
            <a:avLst/>
          </a:prstGeom>
          <a:noFill/>
        </p:spPr>
        <p:txBody>
          <a:bodyPr wrap="square" rtlCol="0">
            <a:spAutoFit/>
          </a:bodyPr>
          <a:lstStyle/>
          <a:p>
            <a:r>
              <a:rPr lang="es-ES" sz="2400"/>
              <a:t>Body text: 24 px</a:t>
            </a:r>
          </a:p>
        </p:txBody>
      </p:sp>
      <p:pic>
        <p:nvPicPr>
          <p:cNvPr id="50" name="Picture 49" descr="Icon&#10;&#10;Description automatically generated with medium confidence">
            <a:extLst>
              <a:ext uri="{FF2B5EF4-FFF2-40B4-BE49-F238E27FC236}">
                <a16:creationId xmlns:a16="http://schemas.microsoft.com/office/drawing/2014/main" id="{27926F2F-FC5D-48F9-9CCD-A6DBBA2D96E5}"/>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24861" y="-1543108"/>
            <a:ext cx="1338932" cy="1338932"/>
          </a:xfrm>
          <a:prstGeom prst="rect">
            <a:avLst/>
          </a:prstGeom>
          <a:ln>
            <a:solidFill>
              <a:schemeClr val="tx1">
                <a:lumMod val="60000"/>
                <a:lumOff val="40000"/>
              </a:schemeClr>
            </a:solidFill>
          </a:ln>
        </p:spPr>
      </p:pic>
      <p:pic>
        <p:nvPicPr>
          <p:cNvPr id="51" name="Picture 50" descr="Icon&#10;&#10;Description automatically generated with medium confidence">
            <a:extLst>
              <a:ext uri="{FF2B5EF4-FFF2-40B4-BE49-F238E27FC236}">
                <a16:creationId xmlns:a16="http://schemas.microsoft.com/office/drawing/2014/main" id="{5BBF4C33-1476-4C6D-A3CC-7977846B24E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2727702" y="-2095128"/>
            <a:ext cx="1928189" cy="1928189"/>
          </a:xfrm>
          <a:prstGeom prst="rect">
            <a:avLst/>
          </a:prstGeom>
          <a:ln>
            <a:solidFill>
              <a:schemeClr val="tx1">
                <a:lumMod val="60000"/>
                <a:lumOff val="40000"/>
              </a:schemeClr>
            </a:solidFill>
          </a:ln>
        </p:spPr>
      </p:pic>
      <p:pic>
        <p:nvPicPr>
          <p:cNvPr id="52" name="Picture 51" descr="Icon&#10;&#10;Description automatically generated with medium confidence">
            <a:extLst>
              <a:ext uri="{FF2B5EF4-FFF2-40B4-BE49-F238E27FC236}">
                <a16:creationId xmlns:a16="http://schemas.microsoft.com/office/drawing/2014/main" id="{462515B9-67A1-4BC1-BEF0-DDCB74835A8E}"/>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815908" y="-3117378"/>
            <a:ext cx="2961859" cy="2961859"/>
          </a:xfrm>
          <a:prstGeom prst="rect">
            <a:avLst/>
          </a:prstGeom>
          <a:ln>
            <a:solidFill>
              <a:schemeClr val="tx1">
                <a:lumMod val="60000"/>
                <a:lumOff val="40000"/>
              </a:schemeClr>
            </a:solidFill>
          </a:ln>
        </p:spPr>
      </p:pic>
      <p:pic>
        <p:nvPicPr>
          <p:cNvPr id="53" name="Picture 52" descr="Icon&#10;&#10;Description automatically generated with medium confidence">
            <a:extLst>
              <a:ext uri="{FF2B5EF4-FFF2-40B4-BE49-F238E27FC236}">
                <a16:creationId xmlns:a16="http://schemas.microsoft.com/office/drawing/2014/main" id="{F1ECB9D9-92DF-480C-95D2-4828FBCCB450}"/>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937784" y="-427004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7657050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676" r:id="rId26"/>
    <p:sldLayoutId id="2147483677" r:id="rId27"/>
  </p:sldLayoutIdLst>
  <p:hf sldNum="0"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p15:clr>
            <a:srgbClr val="F26B43"/>
          </p15:clr>
        </p15:guide>
        <p15:guide id="2" pos="3840">
          <p15:clr>
            <a:srgbClr val="F26B43"/>
          </p15:clr>
        </p15:guide>
        <p15:guide id="3" pos="336">
          <p15:clr>
            <a:srgbClr val="F26B43"/>
          </p15:clr>
        </p15:guide>
        <p15:guide id="4" pos="840">
          <p15:clr>
            <a:srgbClr val="F26B43"/>
          </p15:clr>
        </p15:guide>
        <p15:guide id="5" pos="1344">
          <p15:clr>
            <a:srgbClr val="F26B43"/>
          </p15:clr>
        </p15:guide>
        <p15:guide id="6" pos="6864">
          <p15:clr>
            <a:srgbClr val="F26B43"/>
          </p15:clr>
        </p15:guide>
        <p15:guide id="7" pos="7368">
          <p15:clr>
            <a:srgbClr val="F26B43"/>
          </p15:clr>
        </p15:guide>
        <p15:guide id="8" orient="horz" pos="312">
          <p15:clr>
            <a:srgbClr val="F26B43"/>
          </p15:clr>
        </p15:guide>
        <p15:guide id="9" orient="horz" pos="816">
          <p15:clr>
            <a:srgbClr val="F26B43"/>
          </p15:clr>
        </p15:guide>
        <p15:guide id="10" orient="horz" pos="1176">
          <p15:clr>
            <a:srgbClr val="F26B43"/>
          </p15:clr>
        </p15:guide>
        <p15:guide id="11" orient="horz" pos="3432">
          <p15:clr>
            <a:srgbClr val="F26B43"/>
          </p15:clr>
        </p15:guide>
        <p15:guide id="12" orient="horz" pos="3768">
          <p15:clr>
            <a:srgbClr val="F26B43"/>
          </p15:clr>
        </p15:guide>
        <p15:guide id="13" pos="6360">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25.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emf" Type="http://schemas.openxmlformats.org/officeDocument/2006/relationships/image"/><Relationship Id="rId4" Target="../media/image21.emf"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5.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9.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5.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39204" y="-4194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b81248477dbccbd42c1dba2e36526c5">
            <a:r>
              <a:rPr dirty="0" lang="en-US"/>
              <a:t>Introduction à l'application Maintenance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La 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1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C381AAD-F351-2FFF-3E38-771B2CD1E126}"/>
              </a:ext>
            </a:extLst>
          </p:cNvPr>
          <p:cNvGrpSpPr/>
          <p:nvPr/>
        </p:nvGrpSpPr>
        <p:grpSpPr>
          <a:xfrm>
            <a:off x="5159594" y="1623471"/>
            <a:ext cx="1807918" cy="1682327"/>
            <a:chOff x="5004556" y="2724411"/>
            <a:chExt cx="1966674" cy="1830055"/>
          </a:xfrm>
        </p:grpSpPr>
        <p:sp>
          <p:nvSpPr>
            <p:cNvPr id="3" name="Rectangle: Rounded Corners 23">
              <a:extLst>
                <a:ext uri="{FF2B5EF4-FFF2-40B4-BE49-F238E27FC236}">
                  <a16:creationId xmlns:a16="http://schemas.microsoft.com/office/drawing/2014/main" id="{CDB303DC-4E89-4CDF-FEE7-7126F9AC3669}"/>
                </a:ext>
              </a:extLst>
            </p:cNvPr>
            <p:cNvSpPr/>
            <p:nvPr/>
          </p:nvSpPr>
          <p:spPr>
            <a:xfrm>
              <a:off x="6451249" y="27293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24">
              <a:extLst>
                <a:ext uri="{FF2B5EF4-FFF2-40B4-BE49-F238E27FC236}">
                  <a16:creationId xmlns:a16="http://schemas.microsoft.com/office/drawing/2014/main" id="{23AF0508-60B0-E63A-1903-8C05A6ABBFAE}"/>
                </a:ext>
              </a:extLst>
            </p:cNvPr>
            <p:cNvSpPr/>
            <p:nvPr/>
          </p:nvSpPr>
          <p:spPr>
            <a:xfrm flipV="1">
              <a:off x="5779423" y="31203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39">
              <a:extLst>
                <a:ext uri="{FF2B5EF4-FFF2-40B4-BE49-F238E27FC236}">
                  <a16:creationId xmlns:a16="http://schemas.microsoft.com/office/drawing/2014/main" id="{E599DE50-7AA2-DFDD-C751-5B7D7D293933}"/>
                </a:ext>
              </a:extLst>
            </p:cNvPr>
            <p:cNvSpPr/>
            <p:nvPr/>
          </p:nvSpPr>
          <p:spPr>
            <a:xfrm>
              <a:off x="5102911" y="27352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Freeform: Shape 40">
              <a:extLst>
                <a:ext uri="{FF2B5EF4-FFF2-40B4-BE49-F238E27FC236}">
                  <a16:creationId xmlns:a16="http://schemas.microsoft.com/office/drawing/2014/main" id="{5D2C05A1-1B78-F589-CF84-5BFA98226067}"/>
                </a:ext>
              </a:extLst>
            </p:cNvPr>
            <p:cNvSpPr/>
            <p:nvPr/>
          </p:nvSpPr>
          <p:spPr>
            <a:xfrm flipV="1">
              <a:off x="5096947" y="41778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7" name="Freeform: Shape 41">
              <a:extLst>
                <a:ext uri="{FF2B5EF4-FFF2-40B4-BE49-F238E27FC236}">
                  <a16:creationId xmlns:a16="http://schemas.microsoft.com/office/drawing/2014/main" id="{FB3142D8-49EF-AF2C-118F-8F349273B3A4}"/>
                </a:ext>
              </a:extLst>
            </p:cNvPr>
            <p:cNvSpPr/>
            <p:nvPr/>
          </p:nvSpPr>
          <p:spPr>
            <a:xfrm>
              <a:off x="5779423" y="27425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8" name="Freeform: Shape 42">
              <a:extLst>
                <a:ext uri="{FF2B5EF4-FFF2-40B4-BE49-F238E27FC236}">
                  <a16:creationId xmlns:a16="http://schemas.microsoft.com/office/drawing/2014/main" id="{B7341A2F-5BB5-6335-33F7-1EE6948FE985}"/>
                </a:ext>
              </a:extLst>
            </p:cNvPr>
            <p:cNvSpPr/>
            <p:nvPr/>
          </p:nvSpPr>
          <p:spPr>
            <a:xfrm>
              <a:off x="5103483" y="38538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9" name="Group 8">
              <a:extLst>
                <a:ext uri="{FF2B5EF4-FFF2-40B4-BE49-F238E27FC236}">
                  <a16:creationId xmlns:a16="http://schemas.microsoft.com/office/drawing/2014/main" id="{FE06774E-39BC-D6F4-EF2A-2042708C9256}"/>
                </a:ext>
              </a:extLst>
            </p:cNvPr>
            <p:cNvGrpSpPr/>
            <p:nvPr/>
          </p:nvGrpSpPr>
          <p:grpSpPr>
            <a:xfrm>
              <a:off x="5691394" y="3606542"/>
              <a:ext cx="610009" cy="609981"/>
              <a:chOff x="8796505" y="3722587"/>
              <a:chExt cx="978408" cy="978363"/>
            </a:xfrm>
          </p:grpSpPr>
          <p:grpSp>
            <p:nvGrpSpPr>
              <p:cNvPr id="10" name="Group 9">
                <a:extLst>
                  <a:ext uri="{FF2B5EF4-FFF2-40B4-BE49-F238E27FC236}">
                    <a16:creationId xmlns:a16="http://schemas.microsoft.com/office/drawing/2014/main" id="{71C60014-01EE-5054-164D-430F5F9E5A89}"/>
                  </a:ext>
                </a:extLst>
              </p:cNvPr>
              <p:cNvGrpSpPr/>
              <p:nvPr/>
            </p:nvGrpSpPr>
            <p:grpSpPr>
              <a:xfrm>
                <a:off x="8796505" y="3722587"/>
                <a:ext cx="978408" cy="978363"/>
                <a:chOff x="4531194" y="3289250"/>
                <a:chExt cx="978408" cy="978363"/>
              </a:xfrm>
            </p:grpSpPr>
            <p:sp>
              <p:nvSpPr>
                <p:cNvPr id="12" name="Freeform: Shape 46">
                  <a:extLst>
                    <a:ext uri="{FF2B5EF4-FFF2-40B4-BE49-F238E27FC236}">
                      <a16:creationId xmlns:a16="http://schemas.microsoft.com/office/drawing/2014/main" id="{FEFA5A10-67F7-C8AB-38D0-860DAB0830C6}"/>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3" name="Freeform: Shape 47">
                  <a:extLst>
                    <a:ext uri="{FF2B5EF4-FFF2-40B4-BE49-F238E27FC236}">
                      <a16:creationId xmlns:a16="http://schemas.microsoft.com/office/drawing/2014/main" id="{C778BBAB-31D1-3D72-20A0-0CB8CF04C8A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4" name="Freeform: Shape 48">
                  <a:extLst>
                    <a:ext uri="{FF2B5EF4-FFF2-40B4-BE49-F238E27FC236}">
                      <a16:creationId xmlns:a16="http://schemas.microsoft.com/office/drawing/2014/main" id="{74BB8B70-69EB-8C81-9289-BB5CC8D376C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1" name="Freeform: Shape 45">
                <a:extLst>
                  <a:ext uri="{FF2B5EF4-FFF2-40B4-BE49-F238E27FC236}">
                    <a16:creationId xmlns:a16="http://schemas.microsoft.com/office/drawing/2014/main" id="{6F013FC4-3678-1F8B-F121-4B7AC7BD7F4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3116A029-E94D-39AD-2015-86AE345BEFB1}"/>
                </a:ext>
              </a:extLst>
            </p:cNvPr>
            <p:cNvGrpSpPr/>
            <p:nvPr/>
          </p:nvGrpSpPr>
          <p:grpSpPr>
            <a:xfrm>
              <a:off x="5004556" y="3338919"/>
              <a:ext cx="610009" cy="609981"/>
              <a:chOff x="4531194" y="3289250"/>
              <a:chExt cx="978408" cy="978363"/>
            </a:xfrm>
          </p:grpSpPr>
          <p:sp>
            <p:nvSpPr>
              <p:cNvPr id="16" name="Freeform: Shape 50">
                <a:extLst>
                  <a:ext uri="{FF2B5EF4-FFF2-40B4-BE49-F238E27FC236}">
                    <a16:creationId xmlns:a16="http://schemas.microsoft.com/office/drawing/2014/main" id="{91380143-8D15-F4B0-12A5-3BB90C99A9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7" name="Freeform: Shape 51">
                <a:extLst>
                  <a:ext uri="{FF2B5EF4-FFF2-40B4-BE49-F238E27FC236}">
                    <a16:creationId xmlns:a16="http://schemas.microsoft.com/office/drawing/2014/main" id="{E78CA81F-CFE3-F2D4-F5D3-AAB3A77CB659}"/>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18" name="Freeform: Shape 52">
                <a:extLst>
                  <a:ext uri="{FF2B5EF4-FFF2-40B4-BE49-F238E27FC236}">
                    <a16:creationId xmlns:a16="http://schemas.microsoft.com/office/drawing/2014/main" id="{B4D8CA2F-6633-DD6B-6E4E-096290990FC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9" name="Freeform: Shape 53">
              <a:extLst>
                <a:ext uri="{FF2B5EF4-FFF2-40B4-BE49-F238E27FC236}">
                  <a16:creationId xmlns:a16="http://schemas.microsoft.com/office/drawing/2014/main" id="{89EC2980-255E-6E44-0610-21623D269296}"/>
                </a:ext>
              </a:extLst>
            </p:cNvPr>
            <p:cNvSpPr/>
            <p:nvPr/>
          </p:nvSpPr>
          <p:spPr>
            <a:xfrm>
              <a:off x="6451249" y="27244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0" name="Group 19">
              <a:extLst>
                <a:ext uri="{FF2B5EF4-FFF2-40B4-BE49-F238E27FC236}">
                  <a16:creationId xmlns:a16="http://schemas.microsoft.com/office/drawing/2014/main" id="{79711320-7790-46F7-74E3-580DB3368BED}"/>
                </a:ext>
              </a:extLst>
            </p:cNvPr>
            <p:cNvGrpSpPr/>
            <p:nvPr/>
          </p:nvGrpSpPr>
          <p:grpSpPr>
            <a:xfrm>
              <a:off x="6361221" y="2990889"/>
              <a:ext cx="610009" cy="609981"/>
              <a:chOff x="4531194" y="3289250"/>
              <a:chExt cx="978408" cy="978363"/>
            </a:xfrm>
          </p:grpSpPr>
          <p:sp>
            <p:nvSpPr>
              <p:cNvPr id="21" name="Freeform: Shape 55">
                <a:extLst>
                  <a:ext uri="{FF2B5EF4-FFF2-40B4-BE49-F238E27FC236}">
                    <a16:creationId xmlns:a16="http://schemas.microsoft.com/office/drawing/2014/main" id="{7CBEE4AC-1F84-A98B-1EF4-BB633E267DC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2" name="Freeform: Shape 56">
                <a:extLst>
                  <a:ext uri="{FF2B5EF4-FFF2-40B4-BE49-F238E27FC236}">
                    <a16:creationId xmlns:a16="http://schemas.microsoft.com/office/drawing/2014/main" id="{67D1F4AD-7C68-26C9-CA28-1E96C17B3A5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3" name="Freeform: Shape 57">
                <a:extLst>
                  <a:ext uri="{FF2B5EF4-FFF2-40B4-BE49-F238E27FC236}">
                    <a16:creationId xmlns:a16="http://schemas.microsoft.com/office/drawing/2014/main" id="{D6D7EF48-EF2C-CB40-B81C-FCF10CE0EA7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6" name="Picture 25">
            <a:extLst>
              <a:ext uri="{FF2B5EF4-FFF2-40B4-BE49-F238E27FC236}">
                <a16:creationId xmlns:a16="http://schemas.microsoft.com/office/drawing/2014/main" id="{80C8348E-C099-41C4-CDB5-A11C2ED85182}"/>
              </a:ext>
            </a:extLst>
          </p:cNvPr>
          <p:cNvPicPr>
            <a:picLocks noChangeAspect="1"/>
          </p:cNvPicPr>
          <p:nvPr/>
        </p:nvPicPr>
        <p:blipFill>
          <a:blip r:embed="rId4"/>
          <a:stretch>
            <a:fillRect/>
          </a:stretch>
        </p:blipFill>
        <p:spPr>
          <a:xfrm>
            <a:off x="4606702" y="2852380"/>
            <a:ext cx="722564" cy="1053051"/>
          </a:xfrm>
          <a:prstGeom prst="rect">
            <a:avLst/>
          </a:prstGeom>
        </p:spPr>
      </p:pic>
      <p:pic>
        <p:nvPicPr>
          <p:cNvPr id="27" name="Picture 26">
            <a:extLst>
              <a:ext uri="{FF2B5EF4-FFF2-40B4-BE49-F238E27FC236}">
                <a16:creationId xmlns:a16="http://schemas.microsoft.com/office/drawing/2014/main" id="{D638278A-B74E-0FC7-F9E3-955087937A44}"/>
              </a:ext>
            </a:extLst>
          </p:cNvPr>
          <p:cNvPicPr>
            <a:picLocks noChangeAspect="1"/>
          </p:cNvPicPr>
          <p:nvPr/>
        </p:nvPicPr>
        <p:blipFill>
          <a:blip r:embed="rId5"/>
          <a:stretch>
            <a:fillRect/>
          </a:stretch>
        </p:blipFill>
        <p:spPr>
          <a:xfrm flipV="1">
            <a:off x="6904293" y="2743238"/>
            <a:ext cx="489403" cy="489403"/>
          </a:xfrm>
          <a:prstGeom prst="rect">
            <a:avLst/>
          </a:prstGeom>
        </p:spPr>
      </p:pic>
      <p:pic>
        <p:nvPicPr>
          <p:cNvPr id="28" name="Picture 27">
            <a:extLst>
              <a:ext uri="{FF2B5EF4-FFF2-40B4-BE49-F238E27FC236}">
                <a16:creationId xmlns:a16="http://schemas.microsoft.com/office/drawing/2014/main" id="{D5B2FAF3-6591-CD12-9E8B-81251B6FA8E1}"/>
              </a:ext>
            </a:extLst>
          </p:cNvPr>
          <p:cNvPicPr>
            <a:picLocks noChangeAspect="1"/>
          </p:cNvPicPr>
          <p:nvPr/>
        </p:nvPicPr>
        <p:blipFill>
          <a:blip r:embed="rId6"/>
          <a:stretch>
            <a:fillRect/>
          </a:stretch>
        </p:blipFill>
        <p:spPr>
          <a:xfrm>
            <a:off x="6920211" y="3465561"/>
            <a:ext cx="517112" cy="517112"/>
          </a:xfrm>
          <a:prstGeom prst="rect">
            <a:avLst/>
          </a:prstGeom>
        </p:spPr>
      </p:pic>
      <p:cxnSp>
        <p:nvCxnSpPr>
          <p:cNvPr id="29" name="Straight Connector 28">
            <a:extLst>
              <a:ext uri="{FF2B5EF4-FFF2-40B4-BE49-F238E27FC236}">
                <a16:creationId xmlns:a16="http://schemas.microsoft.com/office/drawing/2014/main" id="{490942AE-992F-AE08-5ABA-E577CE65EEF3}"/>
              </a:ext>
            </a:extLst>
          </p:cNvPr>
          <p:cNvCxnSpPr>
            <a:cxnSpLocks/>
          </p:cNvCxnSpPr>
          <p:nvPr/>
        </p:nvCxnSpPr>
        <p:spPr>
          <a:xfrm>
            <a:off x="6713468" y="3378905"/>
            <a:ext cx="871054" cy="0"/>
          </a:xfrm>
          <a:prstGeom prst="line">
            <a:avLst/>
          </a:prstGeom>
          <a:ln cap="rnd" w="60325">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83EF85E-3322-D128-B295-3248250EEC7D}"/>
              </a:ext>
            </a:extLst>
          </p:cNvPr>
          <p:cNvGrpSpPr/>
          <p:nvPr/>
        </p:nvGrpSpPr>
        <p:grpSpPr>
          <a:xfrm>
            <a:off x="8997545" y="2672515"/>
            <a:ext cx="991478" cy="1279327"/>
            <a:chOff x="9457568" y="3485183"/>
            <a:chExt cx="774213" cy="998985"/>
          </a:xfrm>
        </p:grpSpPr>
        <p:sp>
          <p:nvSpPr>
            <p:cNvPr id="30" name="Freeform 29">
              <a:extLst>
                <a:ext uri="{FF2B5EF4-FFF2-40B4-BE49-F238E27FC236}">
                  <a16:creationId xmlns:a16="http://schemas.microsoft.com/office/drawing/2014/main" id="{694C51EE-DB97-B402-B2E5-B6197F9E6D60}"/>
                </a:ext>
              </a:extLst>
            </p:cNvPr>
            <p:cNvSpPr/>
            <p:nvPr/>
          </p:nvSpPr>
          <p:spPr>
            <a:xfrm>
              <a:off x="9457568" y="3485183"/>
              <a:ext cx="774213" cy="998985"/>
            </a:xfrm>
            <a:custGeom>
              <a:avLst/>
              <a:gdLst>
                <a:gd fmla="*/ 85770 w 886286" name="connsiteX0"/>
                <a:gd fmla="*/ 1057826 h 1143595" name="connsiteY0"/>
                <a:gd fmla="*/ 85770 w 886286" name="connsiteX1"/>
                <a:gd fmla="*/ 85770 h 1143595" name="connsiteY1"/>
                <a:gd fmla="*/ 443143 w 886286" name="connsiteX2"/>
                <a:gd fmla="*/ 85770 h 1143595" name="connsiteY2"/>
                <a:gd fmla="*/ 443143 w 886286" name="connsiteX3"/>
                <a:gd fmla="*/ 385964 h 1143595" name="connsiteY3"/>
                <a:gd fmla="*/ 800517 w 886286" name="connsiteX4"/>
                <a:gd fmla="*/ 385964 h 1143595" name="connsiteY4"/>
                <a:gd fmla="*/ 800517 w 886286" name="connsiteX5"/>
                <a:gd fmla="*/ 1057826 h 1143595" name="connsiteY5"/>
                <a:gd fmla="*/ 85770 w 886286" name="connsiteX6"/>
                <a:gd fmla="*/ 1057826 h 1143595" name="connsiteY6"/>
                <a:gd fmla="*/ 528913 w 886286" name="connsiteX7"/>
                <a:gd fmla="*/ 121507 h 1143595" name="connsiteY7"/>
                <a:gd fmla="*/ 707600 w 886286" name="connsiteX8"/>
                <a:gd fmla="*/ 300194 h 1143595" name="connsiteY8"/>
                <a:gd fmla="*/ 528913 w 886286" name="connsiteX9"/>
                <a:gd fmla="*/ 300194 h 1143595" name="connsiteY9"/>
                <a:gd fmla="*/ 528913 w 886286" name="connsiteX10"/>
                <a:gd fmla="*/ 121507 h 1143595" name="connsiteY10"/>
                <a:gd fmla="*/ 528913 w 886286" name="connsiteX11"/>
                <a:gd fmla="*/ 0 h 1143595" name="connsiteY11"/>
                <a:gd fmla="*/ 0 w 886286" name="connsiteX12"/>
                <a:gd fmla="*/ 0 h 1143595" name="connsiteY12"/>
                <a:gd fmla="*/ 0 w 886286" name="connsiteX13"/>
                <a:gd fmla="*/ 1143596 h 1143595" name="connsiteY13"/>
                <a:gd fmla="*/ 886287 w 886286" name="connsiteX14"/>
                <a:gd fmla="*/ 1143596 h 1143595" name="connsiteY14"/>
                <a:gd fmla="*/ 886287 w 886286" name="connsiteX15"/>
                <a:gd fmla="*/ 314489 h 1143595" name="connsiteY15"/>
                <a:gd fmla="*/ 528913 w 886286" name="connsiteX16"/>
                <a:gd fmla="*/ 0 h 1143595"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1143595" w="886286">
                  <a:moveTo>
                    <a:pt x="85770" y="1057826"/>
                  </a:moveTo>
                  <a:lnTo>
                    <a:pt x="85770" y="85770"/>
                  </a:lnTo>
                  <a:lnTo>
                    <a:pt x="443143" y="85770"/>
                  </a:lnTo>
                  <a:lnTo>
                    <a:pt x="443143" y="385964"/>
                  </a:lnTo>
                  <a:lnTo>
                    <a:pt x="800517" y="385964"/>
                  </a:lnTo>
                  <a:lnTo>
                    <a:pt x="800517" y="1057826"/>
                  </a:lnTo>
                  <a:lnTo>
                    <a:pt x="85770" y="1057826"/>
                  </a:lnTo>
                  <a:close/>
                  <a:moveTo>
                    <a:pt x="528913" y="121507"/>
                  </a:moveTo>
                  <a:lnTo>
                    <a:pt x="707600" y="300194"/>
                  </a:lnTo>
                  <a:lnTo>
                    <a:pt x="528913" y="300194"/>
                  </a:lnTo>
                  <a:lnTo>
                    <a:pt x="528913" y="121507"/>
                  </a:lnTo>
                  <a:close/>
                  <a:moveTo>
                    <a:pt x="528913" y="0"/>
                  </a:moveTo>
                  <a:lnTo>
                    <a:pt x="0" y="0"/>
                  </a:lnTo>
                  <a:lnTo>
                    <a:pt x="0" y="1143596"/>
                  </a:lnTo>
                  <a:lnTo>
                    <a:pt x="886287" y="1143596"/>
                  </a:lnTo>
                  <a:lnTo>
                    <a:pt x="886287" y="314489"/>
                  </a:lnTo>
                  <a:lnTo>
                    <a:pt x="528913" y="0"/>
                  </a:lnTo>
                  <a:close/>
                </a:path>
              </a:pathLst>
            </a:custGeom>
            <a:solidFill>
              <a:schemeClr val="tx2"/>
            </a:solidFill>
            <a:ln cap="flat" w="14288">
              <a:noFill/>
              <a:prstDash val="solid"/>
              <a:miter/>
            </a:ln>
          </p:spPr>
          <p:txBody>
            <a:bodyPr anchor="ctr" rtlCol="0"/>
            <a:lstStyle/>
            <a:p>
              <a:endParaRPr lang="en-NO"/>
            </a:p>
          </p:txBody>
        </p:sp>
        <p:sp>
          <p:nvSpPr>
            <p:cNvPr id="31" name="Freeform 30">
              <a:extLst>
                <a:ext uri="{FF2B5EF4-FFF2-40B4-BE49-F238E27FC236}">
                  <a16:creationId xmlns:a16="http://schemas.microsoft.com/office/drawing/2014/main" id="{34E8DA9E-AAF3-15DA-AE98-2153B3A4967B}"/>
                </a:ext>
              </a:extLst>
            </p:cNvPr>
            <p:cNvSpPr/>
            <p:nvPr/>
          </p:nvSpPr>
          <p:spPr>
            <a:xfrm>
              <a:off x="9617218" y="3922567"/>
              <a:ext cx="474518" cy="49949"/>
            </a:xfrm>
            <a:custGeom>
              <a:avLst/>
              <a:gdLst>
                <a:gd fmla="*/ 0 w 543208" name="connsiteX0"/>
                <a:gd fmla="*/ 0 h 57179" name="connsiteY0"/>
                <a:gd fmla="*/ 543208 w 543208" name="connsiteX1"/>
                <a:gd fmla="*/ 0 h 57179" name="connsiteY1"/>
                <a:gd fmla="*/ 543208 w 543208" name="connsiteX2"/>
                <a:gd fmla="*/ 57180 h 57179" name="connsiteY2"/>
                <a:gd fmla="*/ 0 w 543208"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543208">
                  <a:moveTo>
                    <a:pt x="0" y="0"/>
                  </a:moveTo>
                  <a:lnTo>
                    <a:pt x="543208" y="0"/>
                  </a:lnTo>
                  <a:lnTo>
                    <a:pt x="543208" y="57180"/>
                  </a:lnTo>
                  <a:lnTo>
                    <a:pt x="0" y="57180"/>
                  </a:lnTo>
                  <a:close/>
                </a:path>
              </a:pathLst>
            </a:custGeom>
            <a:solidFill>
              <a:schemeClr val="tx2"/>
            </a:solidFill>
            <a:ln cap="flat" w="14288">
              <a:noFill/>
              <a:prstDash val="solid"/>
              <a:miter/>
            </a:ln>
          </p:spPr>
          <p:txBody>
            <a:bodyPr anchor="ctr" rtlCol="0"/>
            <a:lstStyle/>
            <a:p>
              <a:endParaRPr lang="en-NO"/>
            </a:p>
          </p:txBody>
        </p:sp>
        <p:sp>
          <p:nvSpPr>
            <p:cNvPr id="32" name="Freeform 31">
              <a:extLst>
                <a:ext uri="{FF2B5EF4-FFF2-40B4-BE49-F238E27FC236}">
                  <a16:creationId xmlns:a16="http://schemas.microsoft.com/office/drawing/2014/main" id="{D926EE0F-8DD0-B52F-0E5D-4B8352DD75EF}"/>
                </a:ext>
              </a:extLst>
            </p:cNvPr>
            <p:cNvSpPr/>
            <p:nvPr/>
          </p:nvSpPr>
          <p:spPr>
            <a:xfrm>
              <a:off x="9629107" y="3780234"/>
              <a:ext cx="162335" cy="49949"/>
            </a:xfrm>
            <a:custGeom>
              <a:avLst/>
              <a:gdLst>
                <a:gd fmla="*/ 0 w 185834" name="connsiteX0"/>
                <a:gd fmla="*/ 0 h 57179" name="connsiteY0"/>
                <a:gd fmla="*/ 185834 w 185834" name="connsiteX1"/>
                <a:gd fmla="*/ 0 h 57179" name="connsiteY1"/>
                <a:gd fmla="*/ 185834 w 185834" name="connsiteX2"/>
                <a:gd fmla="*/ 57180 h 57179" name="connsiteY2"/>
                <a:gd fmla="*/ 0 w 185834" name="connsiteX3"/>
                <a:gd fmla="*/ 57180 h 57179" name="connsiteY3"/>
              </a:gdLst>
              <a:ahLst/>
              <a:cxnLst>
                <a:cxn ang="0">
                  <a:pos x="connsiteX0" y="connsiteY0"/>
                </a:cxn>
                <a:cxn ang="0">
                  <a:pos x="connsiteX1" y="connsiteY1"/>
                </a:cxn>
                <a:cxn ang="0">
                  <a:pos x="connsiteX2" y="connsiteY2"/>
                </a:cxn>
                <a:cxn ang="0">
                  <a:pos x="connsiteX3" y="connsiteY3"/>
                </a:cxn>
              </a:cxnLst>
              <a:rect b="b" l="l" r="r" t="t"/>
              <a:pathLst>
                <a:path h="57179" w="185834">
                  <a:moveTo>
                    <a:pt x="0" y="0"/>
                  </a:moveTo>
                  <a:lnTo>
                    <a:pt x="185834" y="0"/>
                  </a:lnTo>
                  <a:lnTo>
                    <a:pt x="185834" y="57180"/>
                  </a:lnTo>
                  <a:lnTo>
                    <a:pt x="0" y="57180"/>
                  </a:lnTo>
                  <a:close/>
                </a:path>
              </a:pathLst>
            </a:custGeom>
            <a:solidFill>
              <a:schemeClr val="accent2"/>
            </a:solidFill>
            <a:ln cap="flat" w="14288">
              <a:noFill/>
              <a:prstDash val="solid"/>
              <a:miter/>
            </a:ln>
          </p:spPr>
          <p:txBody>
            <a:bodyPr anchor="ctr" rtlCol="0"/>
            <a:lstStyle/>
            <a:p>
              <a:endParaRPr lang="en-NO"/>
            </a:p>
          </p:txBody>
        </p:sp>
      </p:grpSp>
      <p:sp>
        <p:nvSpPr>
          <p:cNvPr id="36" name="TextBox 35">
            <a:extLst>
              <a:ext uri="{FF2B5EF4-FFF2-40B4-BE49-F238E27FC236}">
                <a16:creationId xmlns:a16="http://schemas.microsoft.com/office/drawing/2014/main" id="{03B32AD3-5346-25DA-81B1-8D46B3F6CEC7}"/>
              </a:ext>
            </a:extLst>
          </p:cNvPr>
          <p:cNvSpPr txBox="1"/>
          <p:nvPr/>
        </p:nvSpPr>
        <p:spPr>
          <a:xfrm>
            <a:off x="3913078" y="3971754"/>
            <a:ext cx="2115246" cy="830997"/>
          </a:xfrm>
          <a:prstGeom prst="rect">
            <a:avLst/>
          </a:prstGeom>
          <a:noFill/>
        </p:spPr>
        <p:txBody>
          <a:bodyPr rtlCol="0" wrap="square">
            <a:spAutoFit/>
          </a:bodyPr>
          <a:lstStyle/>
          <a:p txid="39024d7cb26707e9cc5c0582ea8e0bb1">
            <a:pPr algn="ctr">
              <a:buClr>
                <a:srgbClr val="008CCF"/>
              </a:buClr>
            </a:pPr>
            <a:r>
              <a:rPr dirty="0" lang="en-NO" sz="2400"/>
              <a:t>Unités d'organisation</a:t>
            </a:r>
            <a:r>
              <a:rPr dirty="0" lang="nb-NO" sz="2400"/>
            </a:r>
            <a:r>
              <a:rPr dirty="0" lang="en-NO" sz="2400"/>
              <a:t> </a:t>
            </a:r>
            <a:r>
              <a:rPr dirty="0" lang="es-ES" sz="2400"/>
            </a:r>
            <a:r>
              <a:rPr dirty="0" lang="en-NO" sz="2400"/>
            </a:r>
          </a:p>
        </p:txBody>
      </p:sp>
      <p:sp>
        <p:nvSpPr>
          <p:cNvPr id="37" name="TextBox 36">
            <a:extLst>
              <a:ext uri="{FF2B5EF4-FFF2-40B4-BE49-F238E27FC236}">
                <a16:creationId xmlns:a16="http://schemas.microsoft.com/office/drawing/2014/main" id="{5A96CD79-48E9-EB5F-D8EC-E40168966ECE}"/>
              </a:ext>
            </a:extLst>
          </p:cNvPr>
          <p:cNvSpPr txBox="1"/>
          <p:nvPr/>
        </p:nvSpPr>
        <p:spPr>
          <a:xfrm>
            <a:off x="6323917" y="3980323"/>
            <a:ext cx="1726307" cy="461665"/>
          </a:xfrm>
          <a:prstGeom prst="rect">
            <a:avLst/>
          </a:prstGeom>
          <a:noFill/>
        </p:spPr>
        <p:txBody>
          <a:bodyPr rtlCol="0" wrap="square">
            <a:spAutoFit/>
          </a:bodyPr>
          <a:lstStyle/>
          <a:p txid="89a66695fe94a399a0fb2b2af7210041">
            <a:pPr algn="ctr">
              <a:buClr>
                <a:srgbClr val="008CCF"/>
              </a:buClr>
            </a:pPr>
            <a:r>
              <a:rPr dirty="0" lang="en-NO" sz="2400"/>
              <a:t>Indicateurs</a:t>
            </a:r>
          </a:p>
        </p:txBody>
      </p:sp>
      <p:sp>
        <p:nvSpPr>
          <p:cNvPr id="38" name="TextBox 37">
            <a:extLst>
              <a:ext uri="{FF2B5EF4-FFF2-40B4-BE49-F238E27FC236}">
                <a16:creationId xmlns:a16="http://schemas.microsoft.com/office/drawing/2014/main" id="{D3C02D2B-A2F2-5E65-6C36-2FEE214D359C}"/>
              </a:ext>
            </a:extLst>
          </p:cNvPr>
          <p:cNvSpPr txBox="1"/>
          <p:nvPr/>
        </p:nvSpPr>
        <p:spPr>
          <a:xfrm>
            <a:off x="8470530" y="3980323"/>
            <a:ext cx="2167326" cy="461665"/>
          </a:xfrm>
          <a:prstGeom prst="rect">
            <a:avLst/>
          </a:prstGeom>
          <a:noFill/>
        </p:spPr>
        <p:txBody>
          <a:bodyPr rtlCol="0" wrap="square">
            <a:spAutoFit/>
          </a:bodyPr>
          <a:lstStyle/>
          <a:p txid="b4986ff2ceb5f11019b192773976894f">
            <a:pPr algn="ctr">
              <a:buClr>
                <a:srgbClr val="008CCF"/>
              </a:buClr>
            </a:pPr>
            <a:r>
              <a:rPr lang="en-NO" sz="2400"/>
              <a:t>Ensembles de données</a:t>
            </a:r>
            <a:r>
              <a:rPr lang="es-ES" sz="2400"/>
            </a:r>
            <a:r>
              <a:rPr lang="en-NO" sz="2400"/>
            </a:r>
            <a:endParaRPr dirty="0" lang="en-NO" sz="2400"/>
          </a:p>
        </p:txBody>
      </p:sp>
      <p:pic>
        <p:nvPicPr>
          <p:cNvPr id="39"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17082" y="2401373"/>
            <a:ext cx="1927813" cy="1927813"/>
          </a:xfrm>
          <a:prstGeom prst="rect">
            <a:avLst/>
          </a:prstGeom>
        </p:spPr>
      </p:pic>
      <p:sp>
        <p:nvSpPr>
          <p:cNvPr id="40" name="TextBox 39">
            <a:extLst>
              <a:ext uri="{FF2B5EF4-FFF2-40B4-BE49-F238E27FC236}">
                <a16:creationId xmlns:a16="http://schemas.microsoft.com/office/drawing/2014/main" id="{E23BAC5E-62DB-1442-479F-C29CB2603546}"/>
              </a:ext>
            </a:extLst>
          </p:cNvPr>
          <p:cNvSpPr txBox="1"/>
          <p:nvPr/>
        </p:nvSpPr>
        <p:spPr>
          <a:xfrm>
            <a:off x="1550878" y="3980323"/>
            <a:ext cx="2362200" cy="461665"/>
          </a:xfrm>
          <a:prstGeom prst="rect">
            <a:avLst/>
          </a:prstGeom>
          <a:noFill/>
        </p:spPr>
        <p:txBody>
          <a:bodyPr rtlCol="0" wrap="square">
            <a:spAutoFit/>
          </a:bodyPr>
          <a:lstStyle/>
          <a:p txid="cf37fd4afb1e40c8253152c792ce2888">
            <a:pPr algn="ctr">
              <a:buClr>
                <a:srgbClr val="008CCF"/>
              </a:buClr>
            </a:pPr>
            <a:r>
              <a:rPr dirty="0" lang="es-ES" sz="2400"/>
              <a:t>Éléments de données</a:t>
            </a:r>
            <a:r>
              <a:rPr dirty="0" err="1" lang="es-ES" sz="2400"/>
            </a:r>
            <a:endParaRPr dirty="0" lang="es-ES" sz="2400"/>
          </a:p>
        </p:txBody>
      </p:sp>
      <p:sp>
        <p:nvSpPr>
          <p:cNvPr id="43" name="Left Brace 42">
            <a:extLst>
              <a:ext uri="{FF2B5EF4-FFF2-40B4-BE49-F238E27FC236}">
                <a16:creationId xmlns:a16="http://schemas.microsoft.com/office/drawing/2014/main" id="{1C7F6DF3-BCC5-959A-9B4F-35DAC9B492BA}"/>
              </a:ext>
            </a:extLst>
          </p:cNvPr>
          <p:cNvSpPr/>
          <p:nvPr/>
        </p:nvSpPr>
        <p:spPr>
          <a:xfrm rot="16200000">
            <a:off x="5684266" y="536365"/>
            <a:ext cx="461664" cy="8956640"/>
          </a:xfrm>
          <a:prstGeom prst="leftBrace">
            <a:avLst>
              <a:gd fmla="val 116903" name="adj1"/>
              <a:gd fmla="val 49833"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NO"/>
          </a:p>
        </p:txBody>
      </p:sp>
      <p:sp>
        <p:nvSpPr>
          <p:cNvPr id="44" name="TextBox 43">
            <a:extLst>
              <a:ext uri="{FF2B5EF4-FFF2-40B4-BE49-F238E27FC236}">
                <a16:creationId xmlns:a16="http://schemas.microsoft.com/office/drawing/2014/main" id="{D47D0905-4141-EF7E-A25D-63D932430025}"/>
              </a:ext>
            </a:extLst>
          </p:cNvPr>
          <p:cNvSpPr txBox="1"/>
          <p:nvPr/>
        </p:nvSpPr>
        <p:spPr>
          <a:xfrm>
            <a:off x="5113350" y="5263433"/>
            <a:ext cx="1600118" cy="461665"/>
          </a:xfrm>
          <a:prstGeom prst="rect">
            <a:avLst/>
          </a:prstGeom>
          <a:noFill/>
        </p:spPr>
        <p:txBody>
          <a:bodyPr rtlCol="0" wrap="none">
            <a:spAutoFit/>
          </a:bodyPr>
          <a:lstStyle/>
          <a:p txid="98852cc0838b9da316d1ea3f0f42291d">
            <a:pPr algn="l">
              <a:buClr>
                <a:srgbClr val="008CCF"/>
              </a:buClr>
            </a:pPr>
            <a:r>
              <a:rPr dirty="0" lang="en-NO" sz="2400"/>
              <a:t>Métadonnées</a:t>
            </a:r>
          </a:p>
        </p:txBody>
      </p:sp>
      <p:cxnSp>
        <p:nvCxnSpPr>
          <p:cNvPr id="67" name="Straight Arrow Connector 66">
            <a:extLst>
              <a:ext uri="{FF2B5EF4-FFF2-40B4-BE49-F238E27FC236}">
                <a16:creationId xmlns:a16="http://schemas.microsoft.com/office/drawing/2014/main" id="{2E3BF74A-F4B3-D3BE-BB85-EE460CDD15CD}"/>
              </a:ext>
            </a:extLst>
          </p:cNvPr>
          <p:cNvCxnSpPr>
            <a:cxnSpLocks/>
          </p:cNvCxnSpPr>
          <p:nvPr/>
        </p:nvCxnSpPr>
        <p:spPr>
          <a:xfrm>
            <a:off x="5416547" y="5494265"/>
            <a:ext cx="816701"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CAD458C-B92A-6807-6B6B-E60C7A00E7C8}"/>
              </a:ext>
            </a:extLst>
          </p:cNvPr>
          <p:cNvSpPr txBox="1"/>
          <p:nvPr/>
        </p:nvSpPr>
        <p:spPr>
          <a:xfrm>
            <a:off x="6348283" y="5265714"/>
            <a:ext cx="2824812" cy="461665"/>
          </a:xfrm>
          <a:prstGeom prst="rect">
            <a:avLst/>
          </a:prstGeom>
          <a:noFill/>
        </p:spPr>
        <p:txBody>
          <a:bodyPr rtlCol="0" wrap="none">
            <a:spAutoFit/>
          </a:bodyPr>
          <a:lstStyle/>
          <a:p txid="27ac1904367fed44a6667868c3b7134b">
            <a:pPr algn="l">
              <a:buClr>
                <a:srgbClr val="008CCF"/>
              </a:buClr>
            </a:pPr>
            <a:r>
              <a:rPr dirty="0" lang="nb-NO" sz="2400"/>
              <a:t>Configurable</a:t>
            </a:r>
            <a:r>
              <a:rPr dirty="0" lang="en-NO" sz="2400"/>
            </a:r>
          </a:p>
        </p:txBody>
      </p:sp>
      <p:pic>
        <p:nvPicPr>
          <p:cNvPr id="46"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264624"/>
            <a:ext cx="396784" cy="396784"/>
          </a:xfrm>
          <a:prstGeom prst="rect">
            <a:avLst/>
          </a:prstGeom>
        </p:spPr>
      </p:pic>
      <p:pic>
        <p:nvPicPr>
          <p:cNvPr id="47" name="Graphic 23">
            <a:extLst>
              <a:ext uri="{FF2B5EF4-FFF2-40B4-BE49-F238E27FC236}">
                <a16:creationId xmlns:a16="http://schemas.microsoft.com/office/drawing/2014/main" id="{2F8F9213-1B73-1792-75AA-A4C83BB224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158797" y="3508647"/>
            <a:ext cx="396784" cy="396784"/>
          </a:xfrm>
          <a:prstGeom prst="rect">
            <a:avLst/>
          </a:prstGeom>
        </p:spPr>
      </p:pic>
      <p:sp>
        <p:nvSpPr>
          <p:cNvPr id="41" name="TextBox 40"/>
          <p:cNvSpPr txBox="1"/>
          <p:nvPr/>
        </p:nvSpPr>
        <p:spPr>
          <a:xfrm>
            <a:off x="4648823" y="3326499"/>
            <a:ext cx="3084499" cy="461665"/>
          </a:xfrm>
          <a:prstGeom prst="rect">
            <a:avLst/>
          </a:prstGeom>
          <a:noFill/>
        </p:spPr>
        <p:txBody>
          <a:bodyPr rtlCol="0" wrap="none">
            <a:spAutoFit/>
          </a:bodyPr>
          <a:lstStyle/>
          <a:p txid="4787dee048464a6ebb5f8f15d265d0d4">
            <a:pPr algn="l">
              <a:buClr>
                <a:srgbClr val="008CCF"/>
              </a:buClr>
            </a:pPr>
            <a:r>
              <a:rPr dirty="0" lang="en-US" sz="2400"/>
              <a:t>La configuration de DHIS2</a:t>
            </a:r>
          </a:p>
        </p:txBody>
      </p:sp>
    </p:spTree>
    <p:custDataLst>
      <p:tags r:id="rId1"/>
    </p:custDataLst>
    <p:extLst>
      <p:ext uri="{BB962C8B-B14F-4D97-AF65-F5344CB8AC3E}">
        <p14:creationId xmlns:p14="http://schemas.microsoft.com/office/powerpoint/2010/main" val="445824788"/>
      </p:ext>
    </p:extLst>
  </p:cSld>
  <p:clrMapOvr>
    <a:masterClrMapping/>
  </p:clrMapOvr>
  <mc:AlternateContent xmlns:mc="http://schemas.openxmlformats.org/markup-compatibility/2006" xmlns:p14="http://schemas.microsoft.com/office/powerpoint/2010/main">
    <mc:Choice Requires="p14">
      <p:transition advClick="0" advTm="25512" p14:dur="2000" spd="slow"/>
    </mc:Choice>
    <mc:Fallback xmlns="">
      <p:transition advClick="0" advTm="25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41"/>
                                        </p:tgtEl>
                                        <p:attrNameLst>
                                          <p:attrName>style.visibility</p:attrName>
                                        </p:attrNameLst>
                                      </p:cBhvr>
                                      <p:to>
                                        <p:strVal val="visible"/>
                                      </p:to>
                                    </p:set>
                                    <p:animEffect filter="fade" transition="in">
                                      <p:cBhvr>
                                        <p:cTn dur="500" id="10"/>
                                        <p:tgtEl>
                                          <p:spTgt spid="41"/>
                                        </p:tgtEl>
                                      </p:cBhvr>
                                    </p:animEffect>
                                  </p:childTnLst>
                                </p:cTn>
                              </p:par>
                            </p:childTnLst>
                          </p:cTn>
                        </p:par>
                      </p:childTnLst>
                    </p:cTn>
                  </p:par>
                  <p:par>
                    <p:cTn fill="hold" id="11">
                      <p:stCondLst>
                        <p:cond delay="indefinite"/>
                      </p:stCondLst>
                      <p:childTnLst>
                        <p:par>
                          <p:cTn fill="hold" id="12">
                            <p:stCondLst>
                              <p:cond delay="0"/>
                            </p:stCondLst>
                            <p:childTnLst>
                              <p:par>
                                <p:cTn accel="50000" decel="50000" fill="hold" id="13" nodeType="clickEffect" presetClass="path" presetID="42" presetSubtype="0">
                                  <p:stCondLst>
                                    <p:cond delay="0"/>
                                  </p:stCondLst>
                                  <p:childTnLst>
                                    <p:animMotion origin="layout" path="M 4.375E-6 7.40741E-7 L 0.00026 -0.14514 " pathEditMode="relative" ptsTypes="AA" rAng="0">
                                      <p:cBhvr>
                                        <p:cTn dur="2000" fill="hold" id="14"/>
                                        <p:tgtEl>
                                          <p:spTgt spid="24"/>
                                        </p:tgtEl>
                                        <p:attrNameLst>
                                          <p:attrName>ppt_x</p:attrName>
                                          <p:attrName>ppt_y</p:attrName>
                                        </p:attrNameLst>
                                      </p:cBhvr>
                                      <p:rCtr x="13" y="-7269"/>
                                    </p:animMotion>
                                  </p:childTnLst>
                                </p:cTn>
                              </p:par>
                              <p:par>
                                <p:cTn fill="hold" grpId="1" id="15" nodeType="withEffect" presetClass="exit" presetID="10" presetSubtype="0">
                                  <p:stCondLst>
                                    <p:cond delay="0"/>
                                  </p:stCondLst>
                                  <p:childTnLst>
                                    <p:animEffect filter="fade" transition="out">
                                      <p:cBhvr>
                                        <p:cTn dur="500" id="16"/>
                                        <p:tgtEl>
                                          <p:spTgt spid="41"/>
                                        </p:tgtEl>
                                      </p:cBhvr>
                                    </p:animEffect>
                                    <p:set>
                                      <p:cBhvr>
                                        <p:cTn dur="1" fill="hold" id="17">
                                          <p:stCondLst>
                                            <p:cond delay="499"/>
                                          </p:stCondLst>
                                        </p:cTn>
                                        <p:tgtEl>
                                          <p:spTgt spid="41"/>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0"/>
                                        </p:tgtEl>
                                        <p:attrNameLst>
                                          <p:attrName>style.visibility</p:attrName>
                                        </p:attrNameLst>
                                      </p:cBhvr>
                                      <p:to>
                                        <p:strVal val="visible"/>
                                      </p:to>
                                    </p:set>
                                    <p:animEffect filter="fade" transition="in">
                                      <p:cBhvr>
                                        <p:cTn dur="500" id="22"/>
                                        <p:tgtEl>
                                          <p:spTgt spid="40"/>
                                        </p:tgtEl>
                                      </p:cBhvr>
                                    </p:animEffect>
                                  </p:childTnLst>
                                </p:cTn>
                              </p:par>
                              <p:par>
                                <p:cTn fill="hold" id="23" nodeType="with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500" id="30"/>
                                        <p:tgtEl>
                                          <p:spTgt spid="36"/>
                                        </p:tgtEl>
                                      </p:cBhvr>
                                    </p:animEffect>
                                  </p:childTnLst>
                                </p:cTn>
                              </p:par>
                              <p:par>
                                <p:cTn fill="hold" id="31" nodeType="withEffect" presetClass="entr" presetID="10" presetSubtype="0">
                                  <p:stCondLst>
                                    <p:cond delay="0"/>
                                  </p:stCondLst>
                                  <p:childTnLst>
                                    <p:set>
                                      <p:cBhvr>
                                        <p:cTn dur="1" fill="hold" id="32">
                                          <p:stCondLst>
                                            <p:cond delay="0"/>
                                          </p:stCondLst>
                                        </p:cTn>
                                        <p:tgtEl>
                                          <p:spTgt spid="26"/>
                                        </p:tgtEl>
                                        <p:attrNameLst>
                                          <p:attrName>style.visibility</p:attrName>
                                        </p:attrNameLst>
                                      </p:cBhvr>
                                      <p:to>
                                        <p:strVal val="visible"/>
                                      </p:to>
                                    </p:set>
                                    <p:animEffect filter="fade" transition="in">
                                      <p:cBhvr>
                                        <p:cTn dur="500" id="33"/>
                                        <p:tgtEl>
                                          <p:spTgt spid="26"/>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10" presetSubtype="0">
                                  <p:stCondLst>
                                    <p:cond delay="0"/>
                                  </p:stCondLst>
                                  <p:childTnLst>
                                    <p:set>
                                      <p:cBhvr>
                                        <p:cTn dur="1" fill="hold" id="37">
                                          <p:stCondLst>
                                            <p:cond delay="0"/>
                                          </p:stCondLst>
                                        </p:cTn>
                                        <p:tgtEl>
                                          <p:spTgt spid="29"/>
                                        </p:tgtEl>
                                        <p:attrNameLst>
                                          <p:attrName>style.visibility</p:attrName>
                                        </p:attrNameLst>
                                      </p:cBhvr>
                                      <p:to>
                                        <p:strVal val="visible"/>
                                      </p:to>
                                    </p:set>
                                    <p:animEffect filter="fade" transition="in">
                                      <p:cBhvr>
                                        <p:cTn dur="500" id="38"/>
                                        <p:tgtEl>
                                          <p:spTgt spid="29"/>
                                        </p:tgtEl>
                                      </p:cBhvr>
                                    </p:animEffect>
                                  </p:childTnLst>
                                </p:cTn>
                              </p:par>
                              <p:par>
                                <p:cTn fill="hold" id="39" nodeType="withEffect" presetClass="entr" presetID="10" presetSubtype="0">
                                  <p:stCondLst>
                                    <p:cond delay="0"/>
                                  </p:stCondLst>
                                  <p:childTnLst>
                                    <p:set>
                                      <p:cBhvr>
                                        <p:cTn dur="1" fill="hold" id="40">
                                          <p:stCondLst>
                                            <p:cond delay="0"/>
                                          </p:stCondLst>
                                        </p:cTn>
                                        <p:tgtEl>
                                          <p:spTgt spid="28"/>
                                        </p:tgtEl>
                                        <p:attrNameLst>
                                          <p:attrName>style.visibility</p:attrName>
                                        </p:attrNameLst>
                                      </p:cBhvr>
                                      <p:to>
                                        <p:strVal val="visible"/>
                                      </p:to>
                                    </p:set>
                                    <p:animEffect filter="fade" transition="in">
                                      <p:cBhvr>
                                        <p:cTn dur="500" id="41"/>
                                        <p:tgtEl>
                                          <p:spTgt spid="28"/>
                                        </p:tgtEl>
                                      </p:cBhvr>
                                    </p:animEffect>
                                  </p:childTnLst>
                                </p:cTn>
                              </p:par>
                              <p:par>
                                <p:cTn fill="hold" grpId="0" id="42" nodeType="withEffect" presetClass="entr" presetID="10" presetSubtype="0">
                                  <p:stCondLst>
                                    <p:cond delay="0"/>
                                  </p:stCondLst>
                                  <p:childTnLst>
                                    <p:set>
                                      <p:cBhvr>
                                        <p:cTn dur="1" fill="hold" id="43">
                                          <p:stCondLst>
                                            <p:cond delay="0"/>
                                          </p:stCondLst>
                                        </p:cTn>
                                        <p:tgtEl>
                                          <p:spTgt spid="37"/>
                                        </p:tgtEl>
                                        <p:attrNameLst>
                                          <p:attrName>style.visibility</p:attrName>
                                        </p:attrNameLst>
                                      </p:cBhvr>
                                      <p:to>
                                        <p:strVal val="visible"/>
                                      </p:to>
                                    </p:set>
                                    <p:animEffect filter="fade" transition="in">
                                      <p:cBhvr>
                                        <p:cTn dur="500" id="44"/>
                                        <p:tgtEl>
                                          <p:spTgt spid="37"/>
                                        </p:tgtEl>
                                      </p:cBhvr>
                                    </p:animEffect>
                                  </p:childTnLst>
                                </p:cTn>
                              </p:par>
                              <p:par>
                                <p:cTn fill="hold" id="45" nodeType="withEffect" presetClass="entr" presetID="10" presetSubtype="0">
                                  <p:stCondLst>
                                    <p:cond delay="0"/>
                                  </p:stCondLst>
                                  <p:childTnLst>
                                    <p:set>
                                      <p:cBhvr>
                                        <p:cTn dur="1" fill="hold" id="46">
                                          <p:stCondLst>
                                            <p:cond delay="0"/>
                                          </p:stCondLst>
                                        </p:cTn>
                                        <p:tgtEl>
                                          <p:spTgt spid="27"/>
                                        </p:tgtEl>
                                        <p:attrNameLst>
                                          <p:attrName>style.visibility</p:attrName>
                                        </p:attrNameLst>
                                      </p:cBhvr>
                                      <p:to>
                                        <p:strVal val="visible"/>
                                      </p:to>
                                    </p:set>
                                    <p:animEffect filter="fade" transition="in">
                                      <p:cBhvr>
                                        <p:cTn dur="500" id="47"/>
                                        <p:tgtEl>
                                          <p:spTgt spid="27"/>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38"/>
                                        </p:tgtEl>
                                        <p:attrNameLst>
                                          <p:attrName>style.visibility</p:attrName>
                                        </p:attrNameLst>
                                      </p:cBhvr>
                                      <p:to>
                                        <p:strVal val="visible"/>
                                      </p:to>
                                    </p:set>
                                    <p:animEffect filter="fade" transition="in">
                                      <p:cBhvr>
                                        <p:cTn dur="500" id="52"/>
                                        <p:tgtEl>
                                          <p:spTgt spid="38"/>
                                        </p:tgtEl>
                                      </p:cBhvr>
                                    </p:animEffect>
                                  </p:childTnLst>
                                </p:cTn>
                              </p:par>
                              <p:par>
                                <p:cTn fill="hold" id="53" nodeType="withEffect" presetClass="entr" presetID="10" presetSubtype="0">
                                  <p:stCondLst>
                                    <p:cond delay="0"/>
                                  </p:stCondLst>
                                  <p:childTnLst>
                                    <p:set>
                                      <p:cBhvr>
                                        <p:cTn dur="1" fill="hold" id="54">
                                          <p:stCondLst>
                                            <p:cond delay="0"/>
                                          </p:stCondLst>
                                        </p:cTn>
                                        <p:tgtEl>
                                          <p:spTgt spid="45"/>
                                        </p:tgtEl>
                                        <p:attrNameLst>
                                          <p:attrName>style.visibility</p:attrName>
                                        </p:attrNameLst>
                                      </p:cBhvr>
                                      <p:to>
                                        <p:strVal val="visible"/>
                                      </p:to>
                                    </p:set>
                                    <p:animEffect filter="fade" transition="in">
                                      <p:cBhvr>
                                        <p:cTn dur="500" id="55"/>
                                        <p:tgtEl>
                                          <p:spTgt spid="45"/>
                                        </p:tgtEl>
                                      </p:cBhvr>
                                    </p:animEffect>
                                  </p:childTnLst>
                                </p:cTn>
                              </p:par>
                              <p:par>
                                <p:cTn fill="hold" id="56" nodeType="withEffect" presetClass="entr" presetID="10" presetSubtype="0">
                                  <p:stCondLst>
                                    <p:cond delay="0"/>
                                  </p:stCondLst>
                                  <p:childTnLst>
                                    <p:set>
                                      <p:cBhvr>
                                        <p:cTn dur="1" fill="hold" id="57">
                                          <p:stCondLst>
                                            <p:cond delay="0"/>
                                          </p:stCondLst>
                                        </p:cTn>
                                        <p:tgtEl>
                                          <p:spTgt spid="46"/>
                                        </p:tgtEl>
                                        <p:attrNameLst>
                                          <p:attrName>style.visibility</p:attrName>
                                        </p:attrNameLst>
                                      </p:cBhvr>
                                      <p:to>
                                        <p:strVal val="visible"/>
                                      </p:to>
                                    </p:set>
                                    <p:animEffect filter="fade" transition="in">
                                      <p:cBhvr>
                                        <p:cTn dur="500" id="58"/>
                                        <p:tgtEl>
                                          <p:spTgt spid="46"/>
                                        </p:tgtEl>
                                      </p:cBhvr>
                                    </p:animEffect>
                                  </p:childTnLst>
                                </p:cTn>
                              </p:par>
                              <p:par>
                                <p:cTn fill="hold" id="59" nodeType="withEffect" presetClass="entr" presetID="10" presetSubtype="0">
                                  <p:stCondLst>
                                    <p:cond delay="0"/>
                                  </p:stCondLst>
                                  <p:childTnLst>
                                    <p:set>
                                      <p:cBhvr>
                                        <p:cTn dur="1" fill="hold" id="60">
                                          <p:stCondLst>
                                            <p:cond delay="0"/>
                                          </p:stCondLst>
                                        </p:cTn>
                                        <p:tgtEl>
                                          <p:spTgt spid="47"/>
                                        </p:tgtEl>
                                        <p:attrNameLst>
                                          <p:attrName>style.visibility</p:attrName>
                                        </p:attrNameLst>
                                      </p:cBhvr>
                                      <p:to>
                                        <p:strVal val="visible"/>
                                      </p:to>
                                    </p:set>
                                    <p:animEffect filter="fade" transition="in">
                                      <p:cBhvr>
                                        <p:cTn dur="500" id="61"/>
                                        <p:tgtEl>
                                          <p:spTgt spid="47"/>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22" presetSubtype="1">
                                  <p:stCondLst>
                                    <p:cond delay="0"/>
                                  </p:stCondLst>
                                  <p:childTnLst>
                                    <p:set>
                                      <p:cBhvr>
                                        <p:cTn dur="1" fill="hold" id="65">
                                          <p:stCondLst>
                                            <p:cond delay="0"/>
                                          </p:stCondLst>
                                        </p:cTn>
                                        <p:tgtEl>
                                          <p:spTgt spid="43"/>
                                        </p:tgtEl>
                                        <p:attrNameLst>
                                          <p:attrName>style.visibility</p:attrName>
                                        </p:attrNameLst>
                                      </p:cBhvr>
                                      <p:to>
                                        <p:strVal val="visible"/>
                                      </p:to>
                                    </p:set>
                                    <p:animEffect filter="wipe(up)" transition="in">
                                      <p:cBhvr>
                                        <p:cTn dur="500" id="66"/>
                                        <p:tgtEl>
                                          <p:spTgt spid="43"/>
                                        </p:tgtEl>
                                      </p:cBhvr>
                                    </p:animEffect>
                                  </p:childTnLst>
                                </p:cTn>
                              </p:par>
                            </p:childTnLst>
                          </p:cTn>
                        </p:par>
                      </p:childTnLst>
                    </p:cTn>
                  </p:par>
                  <p:par>
                    <p:cTn fill="hold" id="67">
                      <p:stCondLst>
                        <p:cond delay="indefinite"/>
                      </p:stCondLst>
                      <p:childTnLst>
                        <p:par>
                          <p:cTn fill="hold" id="68">
                            <p:stCondLst>
                              <p:cond delay="0"/>
                            </p:stCondLst>
                            <p:childTnLst>
                              <p:par>
                                <p:cTn fill="hold" grpId="0" id="69" nodeType="clickEffect" presetClass="entr" presetID="10" presetSubtype="0">
                                  <p:stCondLst>
                                    <p:cond delay="0"/>
                                  </p:stCondLst>
                                  <p:childTnLst>
                                    <p:set>
                                      <p:cBhvr>
                                        <p:cTn dur="1" fill="hold" id="70">
                                          <p:stCondLst>
                                            <p:cond delay="0"/>
                                          </p:stCondLst>
                                        </p:cTn>
                                        <p:tgtEl>
                                          <p:spTgt spid="44"/>
                                        </p:tgtEl>
                                        <p:attrNameLst>
                                          <p:attrName>style.visibility</p:attrName>
                                        </p:attrNameLst>
                                      </p:cBhvr>
                                      <p:to>
                                        <p:strVal val="visible"/>
                                      </p:to>
                                    </p:set>
                                    <p:animEffect filter="fade" transition="in">
                                      <p:cBhvr>
                                        <p:cTn dur="500" id="71"/>
                                        <p:tgtEl>
                                          <p:spTgt spid="44"/>
                                        </p:tgtEl>
                                      </p:cBhvr>
                                    </p:animEffect>
                                  </p:childTnLst>
                                </p:cTn>
                              </p:par>
                            </p:childTnLst>
                          </p:cTn>
                        </p:par>
                      </p:childTnLst>
                    </p:cTn>
                  </p:par>
                  <p:par>
                    <p:cTn fill="hold" id="72">
                      <p:stCondLst>
                        <p:cond delay="indefinite"/>
                      </p:stCondLst>
                      <p:childTnLst>
                        <p:par>
                          <p:cTn fill="hold" id="73">
                            <p:stCondLst>
                              <p:cond delay="0"/>
                            </p:stCondLst>
                            <p:childTnLst>
                              <p:par>
                                <p:cTn accel="50000" decel="50000" fill="hold" grpId="1" id="74" nodeType="clickEffect" presetClass="path" presetID="42" presetSubtype="0">
                                  <p:stCondLst>
                                    <p:cond delay="0"/>
                                  </p:stCondLst>
                                  <p:childTnLst>
                                    <p:animMotion origin="layout" path="M 3.95833E-6 -2.96296E-6 L -0.1 -2.96296E-6 " pathEditMode="relative" ptsTypes="AA" rAng="0">
                                      <p:cBhvr>
                                        <p:cTn dur="1000" fill="hold" id="75"/>
                                        <p:tgtEl>
                                          <p:spTgt spid="44"/>
                                        </p:tgtEl>
                                        <p:attrNameLst>
                                          <p:attrName>ppt_x</p:attrName>
                                          <p:attrName>ppt_y</p:attrName>
                                        </p:attrNameLst>
                                      </p:cBhvr>
                                      <p:rCtr x="-5000" y="0"/>
                                    </p:animMotion>
                                  </p:childTnLst>
                                </p:cTn>
                              </p:par>
                            </p:childTnLst>
                          </p:cTn>
                        </p:par>
                        <p:par>
                          <p:cTn fill="hold" id="76">
                            <p:stCondLst>
                              <p:cond delay="1000"/>
                            </p:stCondLst>
                            <p:childTnLst>
                              <p:par>
                                <p:cTn fill="hold" id="77" nodeType="afterEffect" presetClass="entr" presetID="22" presetSubtype="8">
                                  <p:stCondLst>
                                    <p:cond delay="0"/>
                                  </p:stCondLst>
                                  <p:childTnLst>
                                    <p:set>
                                      <p:cBhvr>
                                        <p:cTn dur="1" fill="hold" id="78">
                                          <p:stCondLst>
                                            <p:cond delay="0"/>
                                          </p:stCondLst>
                                        </p:cTn>
                                        <p:tgtEl>
                                          <p:spTgt spid="67"/>
                                        </p:tgtEl>
                                        <p:attrNameLst>
                                          <p:attrName>style.visibility</p:attrName>
                                        </p:attrNameLst>
                                      </p:cBhvr>
                                      <p:to>
                                        <p:strVal val="visible"/>
                                      </p:to>
                                    </p:set>
                                    <p:animEffect filter="wipe(left)" transition="in">
                                      <p:cBhvr>
                                        <p:cTn dur="500" id="79"/>
                                        <p:tgtEl>
                                          <p:spTgt spid="67"/>
                                        </p:tgtEl>
                                      </p:cBhvr>
                                    </p:animEffect>
                                  </p:childTnLst>
                                </p:cTn>
                              </p:par>
                            </p:childTnLst>
                          </p:cTn>
                        </p:par>
                      </p:childTnLst>
                    </p:cTn>
                  </p:par>
                  <p:par>
                    <p:cTn fill="hold" id="80">
                      <p:stCondLst>
                        <p:cond delay="indefinite"/>
                      </p:stCondLst>
                      <p:childTnLst>
                        <p:par>
                          <p:cTn fill="hold" id="81">
                            <p:stCondLst>
                              <p:cond delay="0"/>
                            </p:stCondLst>
                            <p:childTnLst>
                              <p:par>
                                <p:cTn fill="hold" grpId="0" id="82" nodeType="clickEffect" presetClass="entr" presetID="10" presetSubtype="0">
                                  <p:stCondLst>
                                    <p:cond delay="0"/>
                                  </p:stCondLst>
                                  <p:childTnLst>
                                    <p:set>
                                      <p:cBhvr>
                                        <p:cTn dur="1" fill="hold" id="83">
                                          <p:stCondLst>
                                            <p:cond delay="0"/>
                                          </p:stCondLst>
                                        </p:cTn>
                                        <p:tgtEl>
                                          <p:spTgt spid="70"/>
                                        </p:tgtEl>
                                        <p:attrNameLst>
                                          <p:attrName>style.visibility</p:attrName>
                                        </p:attrNameLst>
                                      </p:cBhvr>
                                      <p:to>
                                        <p:strVal val="visible"/>
                                      </p:to>
                                    </p:set>
                                    <p:animEffect filter="fade" transition="in">
                                      <p:cBhvr>
                                        <p:cTn dur="500" id="84"/>
                                        <p:tgtEl>
                                          <p:spTgt spid="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6"/>
      <p:bldP grpId="0" spid="37"/>
      <p:bldP grpId="0" spid="38"/>
      <p:bldP grpId="0" spid="40"/>
      <p:bldP animBg="1" grpId="0" spid="43"/>
      <p:bldP grpId="0" spid="44"/>
      <p:bldP grpId="1" spid="44"/>
      <p:bldP grpId="0" spid="70"/>
      <p:bldP grpId="0" spid="41"/>
      <p:bldP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C5F3F1-B4B6-C540-822C-C616524F7C59}"/>
              </a:ext>
            </a:extLst>
          </p:cNvPr>
          <p:cNvSpPr txBox="1"/>
          <p:nvPr/>
        </p:nvSpPr>
        <p:spPr>
          <a:xfrm>
            <a:off x="4322117" y="4278821"/>
            <a:ext cx="3547766" cy="461665"/>
          </a:xfrm>
          <a:prstGeom prst="rect">
            <a:avLst/>
          </a:prstGeom>
          <a:noFill/>
        </p:spPr>
        <p:txBody>
          <a:bodyPr rtlCol="0" wrap="none">
            <a:spAutoFit/>
          </a:bodyPr>
          <a:lstStyle/>
          <a:p txid="30d2deb31681d76f4c32cd3e7ef1719f">
            <a:pPr algn="ctr">
              <a:buClr>
                <a:srgbClr val="008CCF"/>
              </a:buClr>
            </a:pPr>
            <a:r>
              <a:rPr dirty="0" lang="en-NO" sz="2400"/>
              <a:t>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617782465"/>
      </p:ext>
    </p:extLst>
  </p:cSld>
  <p:clrMapOvr>
    <a:masterClrMapping/>
  </p:clrMapOvr>
  <mc:AlternateContent xmlns:mc="http://schemas.openxmlformats.org/markup-compatibility/2006" xmlns:p159="http://schemas.microsoft.com/office/powerpoint/2015/09/main">
    <mc:Choice Requires="p159">
      <p:transition advClick="0" advTm="8520" spd="slow">
        <p159:morph option="byObject"/>
      </p:transition>
    </mc:Choice>
    <mc:Fallback xmlns="">
      <p:transition advClick="0" advTm="8520"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 presetSubtype="0">
                                  <p:stCondLst>
                                    <p:cond delay="0"/>
                                  </p:stCondLst>
                                  <p:childTnLst>
                                    <p:set>
                                      <p:cBhvr>
                                        <p:cTn dur="1" fill="hold" id="6">
                                          <p:stCondLst>
                                            <p:cond delay="0"/>
                                          </p:stCondLst>
                                        </p:cTn>
                                        <p:tgtEl>
                                          <p:spTgt spid="38"/>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39"/>
                                        </p:tgtEl>
                                        <p:attrNameLst>
                                          <p:attrName>style.visibility</p:attrName>
                                        </p:attrNameLst>
                                      </p:cBhvr>
                                      <p:to>
                                        <p:strVal val="visible"/>
                                      </p:to>
                                    </p:set>
                                  </p:childTnLst>
                                </p:cTn>
                              </p:par>
                              <p:par>
                                <p:cTn fill="hold" grpId="0" id="9" nodeType="withEffect" presetClass="entr" presetID="1" presetSubtype="0">
                                  <p:stCondLst>
                                    <p:cond delay="0"/>
                                  </p:stCondLst>
                                  <p:childTnLst>
                                    <p:set>
                                      <p:cBhvr>
                                        <p:cTn dur="1" fill="hold" id="10">
                                          <p:stCondLst>
                                            <p:cond delay="0"/>
                                          </p:stCondLst>
                                        </p:cTn>
                                        <p:tgtEl>
                                          <p:spTgt spid="40"/>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41"/>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42"/>
                                        </p:tgtEl>
                                        <p:attrNameLst>
                                          <p:attrName>style.visibility</p:attrName>
                                        </p:attrNameLst>
                                      </p:cBhvr>
                                      <p:to>
                                        <p:strVal val="visible"/>
                                      </p:to>
                                    </p:set>
                                  </p:childTnLst>
                                </p:cTn>
                              </p:par>
                              <p:par>
                                <p:cTn fill="hold" grpId="0" id="15" nodeType="withEffect" presetClass="entr" presetID="1" presetSubtype="0">
                                  <p:stCondLst>
                                    <p:cond delay="0"/>
                                  </p:stCondLst>
                                  <p:childTnLst>
                                    <p:set>
                                      <p:cBhvr>
                                        <p:cTn dur="1" fill="hold" id="16">
                                          <p:stCondLst>
                                            <p:cond delay="0"/>
                                          </p:stCondLst>
                                        </p:cTn>
                                        <p:tgtEl>
                                          <p:spTgt spid="43"/>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54"/>
                                        </p:tgtEl>
                                        <p:attrNameLst>
                                          <p:attrName>style.visibility</p:attrName>
                                        </p:attrNameLst>
                                      </p:cBhvr>
                                      <p:to>
                                        <p:strVal val="visible"/>
                                      </p:to>
                                    </p:set>
                                  </p:childTnLst>
                                </p:cTn>
                              </p:par>
                              <p:par>
                                <p:cTn fill="hold" id="19" nodeType="withEffect" presetClass="entr" presetID="1" presetSubtype="0">
                                  <p:stCondLst>
                                    <p:cond delay="0"/>
                                  </p:stCondLst>
                                  <p:childTnLst>
                                    <p:set>
                                      <p:cBhvr>
                                        <p:cTn dur="1" fill="hold" id="20">
                                          <p:stCondLst>
                                            <p:cond delay="0"/>
                                          </p:stCondLst>
                                        </p:cTn>
                                        <p:tgtEl>
                                          <p:spTgt spid="50"/>
                                        </p:tgtEl>
                                        <p:attrNameLst>
                                          <p:attrName>style.visibility</p:attrName>
                                        </p:attrNameLst>
                                      </p:cBhvr>
                                      <p:to>
                                        <p:strVal val="visible"/>
                                      </p:to>
                                    </p:set>
                                  </p:childTnLst>
                                </p:cTn>
                              </p:par>
                              <p:par>
                                <p:cTn fill="hold" id="21" nodeType="withEffect" presetClass="entr" presetID="1" presetSubtype="0">
                                  <p:stCondLst>
                                    <p:cond delay="0"/>
                                  </p:stCondLst>
                                  <p:childTnLst>
                                    <p:set>
                                      <p:cBhvr>
                                        <p:cTn dur="1" fill="hold" id="22">
                                          <p:stCondLst>
                                            <p:cond delay="0"/>
                                          </p:stCondLst>
                                        </p:cTn>
                                        <p:tgtEl>
                                          <p:spTgt spid="44"/>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55"/>
                                        </p:tgtEl>
                                        <p:attrNameLst>
                                          <p:attrName>style.visibility</p:attrName>
                                        </p:attrNameLst>
                                      </p:cBhvr>
                                      <p:to>
                                        <p:strVal val="visible"/>
                                      </p:to>
                                    </p:set>
                                  </p:childTnLst>
                                </p:cTn>
                              </p:par>
                            </p:childTnLst>
                          </p:cTn>
                        </p:par>
                        <p:par>
                          <p:cTn fill="hold" id="25">
                            <p:stCondLst>
                              <p:cond delay="0"/>
                            </p:stCondLst>
                            <p:childTnLst>
                              <p:par>
                                <p:cTn autoRev="1" fill="hold" id="26" nodeType="afterEffect" presetClass="path" presetID="42" presetSubtype="0">
                                  <p:stCondLst>
                                    <p:cond delay="0"/>
                                  </p:stCondLst>
                                  <p:childTnLst>
                                    <p:animMotion origin="layout" path="M 1.45833E-6 1.11111E-6 L 1.45833E-6 0.06018 " pathEditMode="relative" ptsTypes="AA" rAng="0">
                                      <p:cBhvr>
                                        <p:cTn dur="1250" fill="hold" id="27"/>
                                        <p:tgtEl>
                                          <p:spTgt spid="50"/>
                                        </p:tgtEl>
                                        <p:attrNameLst>
                                          <p:attrName>ppt_x</p:attrName>
                                          <p:attrName>ppt_y</p:attrName>
                                        </p:attrNameLst>
                                      </p:cBhvr>
                                      <p:rCtr x="0" y="3009"/>
                                    </p:animMotion>
                                  </p:childTnLst>
                                </p:cTn>
                              </p:par>
                              <p:par>
                                <p:cTn accel="50000" autoRev="1" decel="50000" fill="hold" id="28" nodeType="withEffect" presetClass="path" presetID="64" presetSubtype="0">
                                  <p:stCondLst>
                                    <p:cond delay="1250"/>
                                  </p:stCondLst>
                                  <p:childTnLst>
                                    <p:animMotion origin="layout" path="M 1.25E-6 2.22222E-6 L 1.25E-6 -0.05787 " pathEditMode="relative" ptsTypes="AA" rAng="0">
                                      <p:cBhvr>
                                        <p:cTn dur="1250" fill="hold" id="29"/>
                                        <p:tgtEl>
                                          <p:spTgt spid="44"/>
                                        </p:tgtEl>
                                        <p:attrNameLst>
                                          <p:attrName>ppt_x</p:attrName>
                                          <p:attrName>ppt_y</p:attrName>
                                        </p:attrNameLst>
                                      </p:cBhvr>
                                      <p:rCtr x="0" y="-2894"/>
                                    </p:animMotion>
                                  </p:childTnLst>
                                </p:cTn>
                              </p:par>
                              <p:par>
                                <p:cTn accel="50000" autoRev="1" decel="50000" fill="hold" id="30" nodeType="withEffect" presetClass="path" presetID="42" presetSubtype="0">
                                  <p:stCondLst>
                                    <p:cond delay="750"/>
                                  </p:stCondLst>
                                  <p:childTnLst>
                                    <p:animMotion origin="layout" path="M 3.33333E-6 -4.44444E-6 L 3.33333E-6 0.04075 " pathEditMode="relative" ptsTypes="AA" rAng="0">
                                      <p:cBhvr>
                                        <p:cTn dur="1250" fill="hold" id="31"/>
                                        <p:tgtEl>
                                          <p:spTgt spid="55"/>
                                        </p:tgtEl>
                                        <p:attrNameLst>
                                          <p:attrName>ppt_x</p:attrName>
                                          <p:attrName>ppt_y</p:attrName>
                                        </p:attrNameLst>
                                      </p:cBhvr>
                                      <p:rCtr x="0" y="2037"/>
                                    </p:animMotion>
                                  </p:childTnLst>
                                </p:cTn>
                              </p:par>
                              <p:par>
                                <p:cTn fill="hold" grpId="0" id="32" nodeType="withEffect" presetClass="entr" presetID="10" presetSubtype="0">
                                  <p:stCondLst>
                                    <p:cond delay="750"/>
                                  </p:stCondLst>
                                  <p:childTnLst>
                                    <p:set>
                                      <p:cBhvr>
                                        <p:cTn dur="1" fill="hold" id="33">
                                          <p:stCondLst>
                                            <p:cond delay="0"/>
                                          </p:stCondLst>
                                        </p:cTn>
                                        <p:tgtEl>
                                          <p:spTgt spid="4"/>
                                        </p:tgtEl>
                                        <p:attrNameLst>
                                          <p:attrName>style.visibility</p:attrName>
                                        </p:attrNameLst>
                                      </p:cBhvr>
                                      <p:to>
                                        <p:strVal val="visible"/>
                                      </p:to>
                                    </p:set>
                                    <p:animEffect filter="fade" transition="in">
                                      <p:cBhvr>
                                        <p:cTn dur="500" id="34"/>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38"/>
      <p:bldP animBg="1" grpId="0" spid="39"/>
      <p:bldP animBg="1" grpId="0" spid="40"/>
      <p:bldP animBg="1" grpId="0" spid="41"/>
      <p:bldP animBg="1" grpId="0" spid="42"/>
      <p:bldP animBg="1" grpId="0" spid="43"/>
      <p:bldP animBg="1" grpId="0" spid="54"/>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BD0C-5367-9048-8A15-0318F4676BAE}"/>
              </a:ext>
            </a:extLst>
          </p:cNvPr>
          <p:cNvSpPr>
            <a:spLocks noGrp="1"/>
          </p:cNvSpPr>
          <p:nvPr>
            <p:ph type="title"/>
          </p:nvPr>
        </p:nvSpPr>
        <p:spPr/>
        <p:txBody>
          <a:bodyPr/>
          <a:lstStyle/>
          <a:p txid="13c9d5a7b0102e8ea22d81967a791e80">
            <a:r>
              <a:rPr dirty="0" lang="nb-NO"/>
              <a:t>Dans cette vidéo, vous allez voir…</a:t>
            </a:r>
            <a:endParaRPr dirty="0" lang="en-NO"/>
          </a:p>
        </p:txBody>
      </p:sp>
      <p:sp>
        <p:nvSpPr>
          <p:cNvPr id="6" name="Rectangle 5"/>
          <p:cNvSpPr/>
          <p:nvPr/>
        </p:nvSpPr>
        <p:spPr>
          <a:xfrm>
            <a:off x="6082485" y="2460981"/>
            <a:ext cx="4600755" cy="2180405"/>
          </a:xfrm>
          <a:prstGeom prst="rect">
            <a:avLst/>
          </a:prstGeom>
        </p:spPr>
        <p:txBody>
          <a:bodyPr wrap="square">
            <a:spAutoFit/>
          </a:bodyPr>
          <a:lstStyle/>
          <a:p txid="c0b2ca60f5aad04d4f608dc6660dd288">
            <a:pPr indent="-342900" marL="342900">
              <a:lnSpc>
                <a:spcPts val="3300"/>
              </a:lnSpc>
              <a:buClr>
                <a:srgbClr val="008CCF"/>
              </a:buClr>
              <a:buFont charset="-79" pitchFamily="2" typeface="Rubik"/>
              <a:buChar char="•"/>
            </a:pPr>
            <a:r>
              <a:rPr dirty="0" lang="en-US" sz="2400"/>
              <a:t>Aperçu des fonctionnalités de l'application Maintenance</a:t>
            </a:r>
            <a:r>
              <a:rPr dirty="0" lang="nb-NO" sz="2400"/>
            </a:r>
            <a:br>
              <a:rPr dirty="0" lang="en-US" sz="2400"/>
            </a:br>
            <a:r>
              <a:rPr dirty="0" lang="en-US" sz="2400"/>
            </a:r>
          </a:p>
          <a:p txid="5e05339b6df0fef53640b17ab76ca061">
            <a:pPr indent="-342900" marL="342900">
              <a:lnSpc>
                <a:spcPts val="3300"/>
              </a:lnSpc>
              <a:buClr>
                <a:srgbClr val="008CCF"/>
              </a:buClr>
              <a:buFont charset="-79" pitchFamily="2" typeface="Rubik"/>
              <a:buChar char="•"/>
            </a:pPr>
            <a:r>
              <a:rPr dirty="0" lang="en-US" sz="2400"/>
              <a:t>Éléments personnalisables</a:t>
            </a:r>
          </a:p>
        </p:txBody>
      </p:sp>
      <p:grpSp>
        <p:nvGrpSpPr>
          <p:cNvPr id="3" name="Group 2"/>
          <p:cNvGrpSpPr/>
          <p:nvPr/>
        </p:nvGrpSpPr>
        <p:grpSpPr>
          <a:xfrm>
            <a:off x="4241967" y="2433111"/>
            <a:ext cx="3708066" cy="2307375"/>
            <a:chOff x="4241967" y="2433111"/>
            <a:chExt cx="3708066" cy="2307375"/>
          </a:xfrm>
        </p:grpSpPr>
        <p:sp>
          <p:nvSpPr>
            <p:cNvPr id="4" name="TextBox 3">
              <a:extLst>
                <a:ext uri="{FF2B5EF4-FFF2-40B4-BE49-F238E27FC236}">
                  <a16:creationId xmlns:a16="http://schemas.microsoft.com/office/drawing/2014/main" id="{66C5F3F1-B4B6-C540-822C-C616524F7C59}"/>
                </a:ext>
              </a:extLst>
            </p:cNvPr>
            <p:cNvSpPr txBox="1"/>
            <p:nvPr/>
          </p:nvSpPr>
          <p:spPr>
            <a:xfrm>
              <a:off x="4241967" y="4278821"/>
              <a:ext cx="3708066" cy="461665"/>
            </a:xfrm>
            <a:prstGeom prst="rect">
              <a:avLst/>
            </a:prstGeom>
            <a:noFill/>
          </p:spPr>
          <p:txBody>
            <a:bodyPr rtlCol="0" wrap="none">
              <a:spAutoFit/>
            </a:bodyPr>
            <a:lstStyle/>
            <a:p txid="30d2deb31681d76f4c32cd3e7ef1719f">
              <a:pPr algn="l">
                <a:buClr>
                  <a:srgbClr val="008CCF"/>
                </a:buClr>
              </a:pPr>
              <a:r>
                <a:rPr dirty="0" lang="en-NO" sz="2400"/>
                <a:t>Configuration des métadonnées</a:t>
              </a:r>
            </a:p>
          </p:txBody>
        </p:sp>
        <p:sp>
          <p:nvSpPr>
            <p:cNvPr id="38" name="Rectangle: Rounded Corners 23">
              <a:extLst>
                <a:ext uri="{FF2B5EF4-FFF2-40B4-BE49-F238E27FC236}">
                  <a16:creationId xmlns:a16="http://schemas.microsoft.com/office/drawing/2014/main" id="{948E43F1-7200-88A5-C884-16E658AB0240}"/>
                </a:ext>
              </a:extLst>
            </p:cNvPr>
            <p:cNvSpPr/>
            <p:nvPr/>
          </p:nvSpPr>
          <p:spPr>
            <a:xfrm>
              <a:off x="6541373" y="2438048"/>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39" name="Rectangle: Rounded Corners 24">
              <a:extLst>
                <a:ext uri="{FF2B5EF4-FFF2-40B4-BE49-F238E27FC236}">
                  <a16:creationId xmlns:a16="http://schemas.microsoft.com/office/drawing/2014/main" id="{A51FCF5B-5EF0-6BEE-6376-8490529FBD3B}"/>
                </a:ext>
              </a:extLst>
            </p:cNvPr>
            <p:cNvSpPr/>
            <p:nvPr/>
          </p:nvSpPr>
          <p:spPr>
            <a:xfrm flipV="1">
              <a:off x="5869547" y="2829023"/>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0" name="Rectangle: Rounded Corners 39">
              <a:extLst>
                <a:ext uri="{FF2B5EF4-FFF2-40B4-BE49-F238E27FC236}">
                  <a16:creationId xmlns:a16="http://schemas.microsoft.com/office/drawing/2014/main" id="{1BE445E2-8EA5-CFAB-EFE0-82F7E9749D56}"/>
                </a:ext>
              </a:extLst>
            </p:cNvPr>
            <p:cNvSpPr/>
            <p:nvPr/>
          </p:nvSpPr>
          <p:spPr>
            <a:xfrm>
              <a:off x="5193035" y="2443958"/>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sp>
          <p:nvSpPr>
            <p:cNvPr id="41" name="Freeform: Shape 40">
              <a:extLst>
                <a:ext uri="{FF2B5EF4-FFF2-40B4-BE49-F238E27FC236}">
                  <a16:creationId xmlns:a16="http://schemas.microsoft.com/office/drawing/2014/main" id="{00256C69-FFEE-030C-0DB7-B4F00E9D3388}"/>
                </a:ext>
              </a:extLst>
            </p:cNvPr>
            <p:cNvSpPr/>
            <p:nvPr/>
          </p:nvSpPr>
          <p:spPr>
            <a:xfrm flipV="1">
              <a:off x="5187071" y="3886544"/>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42" name="Freeform: Shape 41">
              <a:extLst>
                <a:ext uri="{FF2B5EF4-FFF2-40B4-BE49-F238E27FC236}">
                  <a16:creationId xmlns:a16="http://schemas.microsoft.com/office/drawing/2014/main" id="{CCF4C8AA-0ED4-1C87-A712-FC91532DB619}"/>
                </a:ext>
              </a:extLst>
            </p:cNvPr>
            <p:cNvSpPr/>
            <p:nvPr/>
          </p:nvSpPr>
          <p:spPr>
            <a:xfrm>
              <a:off x="5869547" y="2451259"/>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dirty="0" lang="es-ES"/>
            </a:p>
          </p:txBody>
        </p:sp>
        <p:sp>
          <p:nvSpPr>
            <p:cNvPr id="43" name="Freeform: Shape 42">
              <a:extLst>
                <a:ext uri="{FF2B5EF4-FFF2-40B4-BE49-F238E27FC236}">
                  <a16:creationId xmlns:a16="http://schemas.microsoft.com/office/drawing/2014/main" id="{CF9BF928-A536-1DA5-8389-E31409E6C4DC}"/>
                </a:ext>
              </a:extLst>
            </p:cNvPr>
            <p:cNvSpPr/>
            <p:nvPr/>
          </p:nvSpPr>
          <p:spPr>
            <a:xfrm>
              <a:off x="5193607" y="3562527"/>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dirty="0" lang="es-ES"/>
            </a:p>
          </p:txBody>
        </p:sp>
        <p:grpSp>
          <p:nvGrpSpPr>
            <p:cNvPr id="44" name="Group 43">
              <a:extLst>
                <a:ext uri="{FF2B5EF4-FFF2-40B4-BE49-F238E27FC236}">
                  <a16:creationId xmlns:a16="http://schemas.microsoft.com/office/drawing/2014/main" id="{513B89A8-79EC-1BD1-29D4-8101C573D075}"/>
                </a:ext>
              </a:extLst>
            </p:cNvPr>
            <p:cNvGrpSpPr/>
            <p:nvPr/>
          </p:nvGrpSpPr>
          <p:grpSpPr>
            <a:xfrm>
              <a:off x="5781518" y="3315242"/>
              <a:ext cx="610009" cy="609981"/>
              <a:chOff x="8796505" y="3722587"/>
              <a:chExt cx="978408" cy="978363"/>
            </a:xfrm>
          </p:grpSpPr>
          <p:grpSp>
            <p:nvGrpSpPr>
              <p:cNvPr id="45" name="Group 44">
                <a:extLst>
                  <a:ext uri="{FF2B5EF4-FFF2-40B4-BE49-F238E27FC236}">
                    <a16:creationId xmlns:a16="http://schemas.microsoft.com/office/drawing/2014/main" id="{690B5A0F-F731-3E47-0819-2D371B861D6B}"/>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8AFD10A5-AC19-147B-48EE-0484305116A5}"/>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48" name="Freeform: Shape 47">
                  <a:extLst>
                    <a:ext uri="{FF2B5EF4-FFF2-40B4-BE49-F238E27FC236}">
                      <a16:creationId xmlns:a16="http://schemas.microsoft.com/office/drawing/2014/main" id="{10F02D93-E6A1-0AC5-61E1-7F0704D6A0B7}"/>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49" name="Freeform: Shape 48">
                  <a:extLst>
                    <a:ext uri="{FF2B5EF4-FFF2-40B4-BE49-F238E27FC236}">
                      <a16:creationId xmlns:a16="http://schemas.microsoft.com/office/drawing/2014/main" id="{1697A5D3-6699-A6F7-F8BD-D67C26C2CFC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46" name="Freeform: Shape 45">
                <a:extLst>
                  <a:ext uri="{FF2B5EF4-FFF2-40B4-BE49-F238E27FC236}">
                    <a16:creationId xmlns:a16="http://schemas.microsoft.com/office/drawing/2014/main" id="{BA3FCA72-A5A5-E699-1133-856C11EA3418}"/>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dirty="0" lang="es-ES"/>
              </a:p>
            </p:txBody>
          </p:sp>
        </p:grpSp>
        <p:grpSp>
          <p:nvGrpSpPr>
            <p:cNvPr id="50" name="Group 49">
              <a:extLst>
                <a:ext uri="{FF2B5EF4-FFF2-40B4-BE49-F238E27FC236}">
                  <a16:creationId xmlns:a16="http://schemas.microsoft.com/office/drawing/2014/main" id="{7BC80C40-3831-D0A5-684C-060F45F6B1C8}"/>
                </a:ext>
              </a:extLst>
            </p:cNvPr>
            <p:cNvGrpSpPr/>
            <p:nvPr/>
          </p:nvGrpSpPr>
          <p:grpSpPr>
            <a:xfrm>
              <a:off x="5094680" y="3047619"/>
              <a:ext cx="610009" cy="609981"/>
              <a:chOff x="4531194" y="3289250"/>
              <a:chExt cx="978408" cy="978363"/>
            </a:xfrm>
          </p:grpSpPr>
          <p:sp>
            <p:nvSpPr>
              <p:cNvPr id="51" name="Freeform: Shape 50">
                <a:extLst>
                  <a:ext uri="{FF2B5EF4-FFF2-40B4-BE49-F238E27FC236}">
                    <a16:creationId xmlns:a16="http://schemas.microsoft.com/office/drawing/2014/main" id="{227A8377-F331-72B0-A258-785942F5B8E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2" name="Freeform: Shape 51">
                <a:extLst>
                  <a:ext uri="{FF2B5EF4-FFF2-40B4-BE49-F238E27FC236}">
                    <a16:creationId xmlns:a16="http://schemas.microsoft.com/office/drawing/2014/main" id="{18AAB1A0-C2D1-8B56-70B9-24AE1AA7E21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3" name="Freeform: Shape 52">
                <a:extLst>
                  <a:ext uri="{FF2B5EF4-FFF2-40B4-BE49-F238E27FC236}">
                    <a16:creationId xmlns:a16="http://schemas.microsoft.com/office/drawing/2014/main" id="{3A74D61D-2493-F68B-8DA5-102EFAD2A6A6}"/>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sp>
          <p:nvSpPr>
            <p:cNvPr id="54" name="Freeform: Shape 53">
              <a:extLst>
                <a:ext uri="{FF2B5EF4-FFF2-40B4-BE49-F238E27FC236}">
                  <a16:creationId xmlns:a16="http://schemas.microsoft.com/office/drawing/2014/main" id="{F1DAB7C0-AC5F-07B5-A9B4-76FBF4A1D18F}"/>
                </a:ext>
              </a:extLst>
            </p:cNvPr>
            <p:cNvSpPr/>
            <p:nvPr/>
          </p:nvSpPr>
          <p:spPr>
            <a:xfrm>
              <a:off x="6541373" y="2433111"/>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grpSp>
          <p:nvGrpSpPr>
            <p:cNvPr id="55" name="Group 54">
              <a:extLst>
                <a:ext uri="{FF2B5EF4-FFF2-40B4-BE49-F238E27FC236}">
                  <a16:creationId xmlns:a16="http://schemas.microsoft.com/office/drawing/2014/main" id="{EB9B5A67-C676-D8B2-C548-7F7E1EE7A0E6}"/>
                </a:ext>
              </a:extLst>
            </p:cNvPr>
            <p:cNvGrpSpPr/>
            <p:nvPr/>
          </p:nvGrpSpPr>
          <p:grpSpPr>
            <a:xfrm>
              <a:off x="6451345" y="2699589"/>
              <a:ext cx="610009" cy="609981"/>
              <a:chOff x="4531194" y="3289250"/>
              <a:chExt cx="978408" cy="978363"/>
            </a:xfrm>
          </p:grpSpPr>
          <p:sp>
            <p:nvSpPr>
              <p:cNvPr id="56" name="Freeform: Shape 55">
                <a:extLst>
                  <a:ext uri="{FF2B5EF4-FFF2-40B4-BE49-F238E27FC236}">
                    <a16:creationId xmlns:a16="http://schemas.microsoft.com/office/drawing/2014/main" id="{E1F11677-124A-3AF1-2510-BC77295E133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dirty="0" lang="es-ES"/>
              </a:p>
            </p:txBody>
          </p:sp>
          <p:sp>
            <p:nvSpPr>
              <p:cNvPr id="57" name="Freeform: Shape 56">
                <a:extLst>
                  <a:ext uri="{FF2B5EF4-FFF2-40B4-BE49-F238E27FC236}">
                    <a16:creationId xmlns:a16="http://schemas.microsoft.com/office/drawing/2014/main" id="{70992C02-5E6B-85DE-3E0B-8A97183026E4}"/>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dirty="0" lang="es-ES"/>
              </a:p>
            </p:txBody>
          </p:sp>
          <p:sp>
            <p:nvSpPr>
              <p:cNvPr id="58" name="Freeform: Shape 57">
                <a:extLst>
                  <a:ext uri="{FF2B5EF4-FFF2-40B4-BE49-F238E27FC236}">
                    <a16:creationId xmlns:a16="http://schemas.microsoft.com/office/drawing/2014/main" id="{663FA3AC-1236-48FB-DC70-70E4A247D821}"/>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dirty="0" lang="es-ES"/>
              </a:p>
            </p:txBody>
          </p:sp>
        </p:grpSp>
      </p:grpSp>
    </p:spTree>
    <p:custDataLst>
      <p:tags r:id="rId1"/>
    </p:custDataLst>
    <p:extLst>
      <p:ext uri="{BB962C8B-B14F-4D97-AF65-F5344CB8AC3E}">
        <p14:creationId xmlns:p14="http://schemas.microsoft.com/office/powerpoint/2010/main" val="3586231758"/>
      </p:ext>
    </p:extLst>
  </p:cSld>
  <p:clrMapOvr>
    <a:masterClrMapping/>
  </p:clrMapOvr>
  <mc:AlternateContent xmlns:mc="http://schemas.openxmlformats.org/markup-compatibility/2006" xmlns:p14="http://schemas.microsoft.com/office/powerpoint/2010/main">
    <mc:Choice Requires="p14">
      <p:transition advClick="0" advTm="11979" p14:dur="2000" spd="slow"/>
    </mc:Choice>
    <mc:Fallback xmlns="">
      <p:transition advClick="0" advTm="11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42" presetSubtype="0">
                                  <p:stCondLst>
                                    <p:cond delay="0"/>
                                  </p:stCondLst>
                                  <p:childTnLst>
                                    <p:animMotion origin="layout" path="M 0 0.00231 L -0.22409 0.00162 " pathEditMode="relative" ptsTypes="AA" rAng="0">
                                      <p:cBhvr>
                                        <p:cTn dur="2000" fill="hold" id="6"/>
                                        <p:tgtEl>
                                          <p:spTgt spid="3"/>
                                        </p:tgtEl>
                                        <p:attrNameLst>
                                          <p:attrName>ppt_x</p:attrName>
                                          <p:attrName>ppt_y</p:attrName>
                                        </p:attrNameLst>
                                      </p:cBhvr>
                                      <p:rCtr x="-11211" y="-46"/>
                                    </p:animMotion>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0" presetSubtype="0">
                                  <p:stCondLst>
                                    <p:cond delay="0"/>
                                  </p:stCondLst>
                                  <p:childTnLst>
                                    <p:set>
                                      <p:cBhvr>
                                        <p:cTn dur="1" fill="hold" id="10">
                                          <p:stCondLst>
                                            <p:cond delay="0"/>
                                          </p:stCondLst>
                                        </p:cTn>
                                        <p:tgtEl>
                                          <p:spTgt spid="6">
                                            <p:txEl>
                                              <p:pRg end="0" st="0"/>
                                            </p:txEl>
                                          </p:spTgt>
                                        </p:tgtEl>
                                        <p:attrNameLst>
                                          <p:attrName>style.visibility</p:attrName>
                                        </p:attrNameLst>
                                      </p:cBhvr>
                                      <p:to>
                                        <p:strVal val="visible"/>
                                      </p:to>
                                    </p:set>
                                    <p:animEffect filter="fade" transition="in">
                                      <p:cBhvr>
                                        <p:cTn dur="500" id="11"/>
                                        <p:tgtEl>
                                          <p:spTgt spid="6">
                                            <p:txEl>
                                              <p:pRg end="0" st="0"/>
                                            </p:txEl>
                                          </p:spTgt>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6">
                                            <p:txEl>
                                              <p:pRg end="1" st="1"/>
                                            </p:txEl>
                                          </p:spTgt>
                                        </p:tgtEl>
                                        <p:attrNameLst>
                                          <p:attrName>style.visibility</p:attrName>
                                        </p:attrNameLst>
                                      </p:cBhvr>
                                      <p:to>
                                        <p:strVal val="visible"/>
                                      </p:to>
                                    </p:set>
                                    <p:animEffect filter="fade" transition="in">
                                      <p:cBhvr>
                                        <p:cTn dur="500" id="16"/>
                                        <p:tgtEl>
                                          <p:spTgt spid="6">
                                            <p:txEl>
                                              <p:pRg end="1" st="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txid="5abe10f6e7814c5513b053f0d067a472">
            <a:r>
              <a:rPr dirty="0" lang="en-US"/>
              <a:t>Démo 1</a:t>
            </a:r>
          </a:p>
        </p:txBody>
      </p:sp>
    </p:spTree>
    <p:custDataLst>
      <p:tags r:id="rId1"/>
    </p:custDataLst>
    <p:extLst>
      <p:ext uri="{BB962C8B-B14F-4D97-AF65-F5344CB8AC3E}">
        <p14:creationId xmlns:p14="http://schemas.microsoft.com/office/powerpoint/2010/main" val="1258247533"/>
      </p:ext>
    </p:extLst>
  </p:cSld>
  <p:clrMapOvr>
    <a:masterClrMapping/>
  </p:clrMapOvr>
  <mc:AlternateContent xmlns:mc="http://schemas.openxmlformats.org/markup-compatibility/2006" xmlns:p14="http://schemas.microsoft.com/office/powerpoint/2010/main">
    <mc:Choice Requires="p14">
      <p:transition advClick="0" advTm="272000" p14:dur="2000" spd="slow"/>
    </mc:Choice>
    <mc:Fallback xmlns="">
      <p:transition advClick="0" advTm="272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C6D3-2F81-6D40-8172-B322CCFF7825}"/>
              </a:ext>
            </a:extLst>
          </p:cNvPr>
          <p:cNvSpPr>
            <a:spLocks noGrp="1"/>
          </p:cNvSpPr>
          <p:nvPr>
            <p:ph type="title"/>
          </p:nvPr>
        </p:nvSpPr>
        <p:spPr/>
        <p:txBody>
          <a:bodyPr/>
          <a:lstStyle/>
          <a:p txid="9f1e6349c7025d8e10c0a7ebfb44e881">
            <a:r>
              <a:rPr dirty="0" lang="en-NO"/>
              <a:t>Résumé</a:t>
            </a:r>
          </a:p>
        </p:txBody>
      </p:sp>
      <p:sp>
        <p:nvSpPr>
          <p:cNvPr id="4" name="TextBox 3">
            <a:extLst>
              <a:ext uri="{FF2B5EF4-FFF2-40B4-BE49-F238E27FC236}">
                <a16:creationId xmlns:a16="http://schemas.microsoft.com/office/drawing/2014/main" id="{C9657A25-3DFF-C94B-B630-4532D43EF09F}"/>
              </a:ext>
            </a:extLst>
          </p:cNvPr>
          <p:cNvSpPr txBox="1"/>
          <p:nvPr/>
        </p:nvSpPr>
        <p:spPr>
          <a:xfrm>
            <a:off x="2133600" y="1920656"/>
            <a:ext cx="7178040" cy="4296369"/>
          </a:xfrm>
          <a:prstGeom prst="rect">
            <a:avLst/>
          </a:prstGeom>
          <a:noFill/>
        </p:spPr>
        <p:txBody>
          <a:bodyPr rtlCol="0" wrap="square">
            <a:spAutoFit/>
          </a:bodyPr>
          <a:lstStyle/>
          <a:p txid="22a3c442b1868c368bc184a5e11a950a">
            <a:pPr algn="l" indent="-342900" marL="342900">
              <a:lnSpc>
                <a:spcPts val="3300"/>
              </a:lnSpc>
              <a:buClr>
                <a:srgbClr val="008CCF"/>
              </a:buClr>
              <a:buFont charset="-79" pitchFamily="2" typeface="Rubik"/>
              <a:buChar char="•"/>
            </a:pPr>
            <a:r>
              <a:rPr dirty="0" lang="en-GB" sz="2400"/>
              <a:t>Permet de personnaliser les métadonnées</a:t>
            </a:r>
            <a:r>
              <a:rPr dirty="0" lang="en-NO" sz="2400"/>
            </a:r>
            <a:r>
              <a:rPr dirty="0" lang="nb-NO" sz="2400"/>
              <a:t> </a:t>
            </a:r>
            <a:r>
              <a:rPr err="1" lang="nb-NO" sz="2400"/>
            </a:r>
            <a:r>
              <a:rPr lang="nb-NO" sz="2400"/>
            </a:r>
          </a:p>
          <a:p txid="a54b6d384f19dc1c487bc8b959be861a">
            <a:pPr indent="-342900" lvl="1" marL="800100">
              <a:lnSpc>
                <a:spcPts val="3300"/>
              </a:lnSpc>
              <a:buClr>
                <a:srgbClr val="008CCF"/>
              </a:buClr>
              <a:buFont charset="-79" pitchFamily="2" typeface="Rubik"/>
              <a:buChar char="•"/>
            </a:pPr>
            <a:r>
              <a:rPr lang="nb-NO" sz="2400"/>
              <a:t>Éléments de données</a:t>
            </a:r>
          </a:p>
          <a:p txid="4d0bf5c18e3aab1dcd988b7fffe721cf">
            <a:pPr indent="-342900" lvl="1" marL="800100">
              <a:lnSpc>
                <a:spcPts val="3300"/>
              </a:lnSpc>
              <a:buClr>
                <a:srgbClr val="008CCF"/>
              </a:buClr>
              <a:buFont charset="-79" pitchFamily="2" typeface="Rubik"/>
              <a:buChar char="•"/>
            </a:pPr>
            <a:r>
              <a:rPr lang="nb-NO" sz="2400"/>
              <a:t>Unités d’organisation</a:t>
            </a:r>
          </a:p>
          <a:p txid="894e6c30b8354ec5e3f7561d98c30db8">
            <a:pPr indent="-342900" lvl="1" marL="800100">
              <a:lnSpc>
                <a:spcPts val="3300"/>
              </a:lnSpc>
              <a:buClr>
                <a:srgbClr val="008CCF"/>
              </a:buClr>
              <a:buFont charset="-79" pitchFamily="2" typeface="Rubik"/>
              <a:buChar char="•"/>
            </a:pPr>
            <a:r>
              <a:rPr lang="nb-NO" sz="2400"/>
              <a:t>Ensembles de données</a:t>
            </a:r>
          </a:p>
          <a:p txid="2a15cd7ff00b0979ebc79bb46f492c03">
            <a:pPr indent="-342900" marL="342900">
              <a:lnSpc>
                <a:spcPts val="3300"/>
              </a:lnSpc>
              <a:buClr>
                <a:srgbClr val="008CCF"/>
              </a:buClr>
              <a:buFont charset="-79" pitchFamily="2" typeface="Rubik"/>
              <a:buChar char="•"/>
            </a:pPr>
            <a:r>
              <a:rPr lang="nb-NO" sz="2400"/>
              <a:t>Vous pouvez :</a:t>
            </a:r>
          </a:p>
          <a:p txid="44ff0cb4a98edd581146b88a8d55446f">
            <a:pPr indent="-342900" lvl="1" marL="800100">
              <a:lnSpc>
                <a:spcPts val="3300"/>
              </a:lnSpc>
              <a:buClr>
                <a:srgbClr val="008CCF"/>
              </a:buClr>
              <a:buFont charset="-79" pitchFamily="2" typeface="Rubik"/>
              <a:buChar char="•"/>
            </a:pPr>
            <a:r>
              <a:rPr lang="nb-NO" sz="2400"/>
              <a:t>Créer de nouveaux éléments</a:t>
            </a:r>
          </a:p>
          <a:p txid="3a69e29c85349f7f2d1c8a42a7a73be0">
            <a:pPr indent="-342900" lvl="1" marL="800100">
              <a:lnSpc>
                <a:spcPts val="3300"/>
              </a:lnSpc>
              <a:buClr>
                <a:srgbClr val="008CCF"/>
              </a:buClr>
              <a:buFont charset="-79" pitchFamily="2" typeface="Rubik"/>
              <a:buChar char="•"/>
            </a:pPr>
            <a:r>
              <a:rPr lang="nb-NO" sz="2400"/>
              <a:t>Gérer les éléments existants</a:t>
            </a:r>
          </a:p>
          <a:p txid="1859fbd1a085be92c8385fbd8ffb2431">
            <a:pPr indent="-342900" lvl="1" marL="800100">
              <a:lnSpc>
                <a:spcPts val="3300"/>
              </a:lnSpc>
              <a:buClr>
                <a:srgbClr val="008CCF"/>
              </a:buClr>
              <a:buFont charset="-79" pitchFamily="2" typeface="Rubik"/>
              <a:buChar char="•"/>
            </a:pPr>
            <a:r>
              <a:rPr lang="nb-NO" sz="2400"/>
              <a:t>Exporter des métadonnées pour un usage externe</a:t>
            </a:r>
          </a:p>
          <a:p txid="130feb265c146a9a2e113c77488ec8fb">
            <a:pPr indent="-342900" lvl="1" marL="800100">
              <a:lnSpc>
                <a:spcPts val="3300"/>
              </a:lnSpc>
              <a:buClr>
                <a:srgbClr val="008CCF"/>
              </a:buClr>
              <a:buFont charset="-79" pitchFamily="2" typeface="Rubik"/>
              <a:buChar char="•"/>
            </a:pPr>
            <a:r>
              <a:rPr lang="nb-NO" sz="2400"/>
              <a:t>Tout faire dans l'interface DHIS2</a:t>
            </a:r>
          </a:p>
          <a:p>
            <a:pPr indent="-342900" marL="342900">
              <a:lnSpc>
                <a:spcPts val="3300"/>
              </a:lnSpc>
              <a:buClr>
                <a:srgbClr val="008CCF"/>
              </a:buClr>
              <a:buFont charset="-79" pitchFamily="2" typeface="Rubik"/>
              <a:buChar char="•"/>
            </a:pPr>
            <a:endParaRPr lang="nb-NO" sz="2400"/>
          </a:p>
        </p:txBody>
      </p:sp>
      <p:sp>
        <p:nvSpPr>
          <p:cNvPr id="3" name="TextBox 2">
            <a:extLst>
              <a:ext uri="{FF2B5EF4-FFF2-40B4-BE49-F238E27FC236}">
                <a16:creationId xmlns:a16="http://schemas.microsoft.com/office/drawing/2014/main" id="{5C17D88C-A0D0-E5F9-0CC1-0C85D73D2830}"/>
              </a:ext>
            </a:extLst>
          </p:cNvPr>
          <p:cNvSpPr txBox="1"/>
          <p:nvPr/>
        </p:nvSpPr>
        <p:spPr>
          <a:xfrm>
            <a:off x="2095500" y="1365765"/>
            <a:ext cx="4831080" cy="461665"/>
          </a:xfrm>
          <a:prstGeom prst="rect">
            <a:avLst/>
          </a:prstGeom>
          <a:noFill/>
        </p:spPr>
        <p:txBody>
          <a:bodyPr rtlCol="0" wrap="square">
            <a:spAutoFit/>
          </a:bodyPr>
          <a:lstStyle/>
          <a:p txid="031a4641affce92b91a9bdc584b5653c">
            <a:pPr algn="l">
              <a:buClr>
                <a:srgbClr val="008CCF"/>
              </a:buClr>
            </a:pPr>
            <a:r>
              <a:rPr lang="es-ES" sz="2400">
                <a:latin typeface="+mj-lt"/>
              </a:rPr>
              <a:t>Application Maintenance :</a:t>
            </a:r>
            <a:r>
              <a:rPr lang="es-ES" sz="2400"/>
            </a:r>
          </a:p>
        </p:txBody>
      </p:sp>
    </p:spTree>
    <p:custDataLst>
      <p:tags r:id="rId1"/>
    </p:custDataLst>
    <p:extLst>
      <p:ext uri="{BB962C8B-B14F-4D97-AF65-F5344CB8AC3E}">
        <p14:creationId xmlns:p14="http://schemas.microsoft.com/office/powerpoint/2010/main" val="390124503"/>
      </p:ext>
    </p:extLst>
  </p:cSld>
  <p:clrMapOvr>
    <a:masterClrMapping/>
  </p:clrMapOvr>
  <mc:AlternateContent xmlns:mc="http://schemas.openxmlformats.org/markup-compatibility/2006" xmlns:p14="http://schemas.microsoft.com/office/powerpoint/2010/main">
    <mc:Choice Requires="p14">
      <p:transition advClick="0" advTm="45096" p14:dur="2000" spd="slow"/>
    </mc:Choice>
    <mc:Fallback xmlns="">
      <p:transition advClick="0" advTm="45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
                                            <p:txEl>
                                              <p:pRg end="7" st="7"/>
                                            </p:txEl>
                                          </p:spTgt>
                                        </p:tgtEl>
                                        <p:attrNameLst>
                                          <p:attrName>style.visibility</p:attrName>
                                        </p:attrNameLst>
                                      </p:cBhvr>
                                      <p:to>
                                        <p:strVal val="visible"/>
                                      </p:to>
                                    </p:set>
                                    <p:animEffect filter="fade" transition="in">
                                      <p:cBhvr>
                                        <p:cTn dur="500" id="47"/>
                                        <p:tgtEl>
                                          <p:spTgt spid="4">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4">
                                            <p:txEl>
                                              <p:pRg end="8" st="8"/>
                                            </p:txEl>
                                          </p:spTgt>
                                        </p:tgtEl>
                                        <p:attrNameLst>
                                          <p:attrName>style.visibility</p:attrName>
                                        </p:attrNameLst>
                                      </p:cBhvr>
                                      <p:to>
                                        <p:strVal val="visible"/>
                                      </p:to>
                                    </p:set>
                                    <p:animEffect filter="fade" transition="in">
                                      <p:cBhvr>
                                        <p:cTn dur="500" id="52"/>
                                        <p:tgtEl>
                                          <p:spTgt spid="4">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 uiExpand="1"/>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150145091"/>
      </p:ext>
    </p:extLst>
  </p:cSld>
  <p:clrMapOvr>
    <a:masterClrMapping/>
  </p:clrMapOvr>
  <p:transition advClick="0" advTm="13211">
    <p:strips/>
  </p:transition>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B963DF20-982C-428F-BD5C-EDEC290906E1"/>
  <p:tag name="ISPRING_CMI5_LAUNCH_METHOD" val="any window"/>
  <p:tag name="ISPRINGONLINEFOLDERID" val="1"/>
  <p:tag name="ISPRING_SCORM_RATE_SLIDES" val="0"/>
  <p:tag name="ISPRING_SCORM_PASSING_SCORE" val="0.000000"/>
  <p:tag name="ISPRING_CURRENT_PLAYER_ID" val="universal"/>
  <p:tag name="ISPRING_PRESENTATION_COURSE_TITLE" val="1.3.3 DHIS2 Building blocks_What_V1.1"/>
  <p:tag name="ISPRINGCLOUDFOLDERID" val="0"/>
  <p:tag name="ISPRING_FIRST_PUBLISH" val="1"/>
  <p:tag name="ISPRING_UUID" val="{E4CD0B8B-4A9D-476F-A5A6-79B7F044CB00}"/>
  <p:tag name="ISPRING_ULTRA_SCORM_COURCE_TITLE" val="1.3.1 Introduction to the Maintenance app"/>
  <p:tag name="ISPRING_PRESENTATION_TITLE" val="1.3.1 Introduction to the Maintenance app"/>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1.3.1 Introduction to the Maintenance app&quot;,&quot;onlineDestinationFolderId&quot;:&quot;7e9fa31e-db65-11ec-a0ab-4a97c9d21da0&quot;,&quot;onlineDestinationUrl&quot;:&quot;dhis2-academy.ispring.com&quot;,&quot;uploadSources&quot;:true}}"/>
  <p:tag name="FLASHSPRING_ZOOM_TAG" val="63"/>
  <p:tag name="ISPRING_PRESENTATION_INFO_2" val="&lt;?xml version=&quot;1.0&quot; encoding=&quot;UTF-8&quot; standalone=&quot;no&quot; ?&gt;&#10;&lt;presentation2&gt;&#10;&#10;  &lt;slides&gt;&#10;    &lt;slide id=&quot;{205AE9EC-8CD0-4CDE-96FC-6A51E1A44FF4}&quot; pptId=&quot;299&quot;/&gt;&#10;    &lt;slide id=&quot;{964BD0EC-4408-443A-9E61-C2A9D6A01F53}&quot; pptId=&quot;308&quot;/&gt;&#10;    &lt;slide id=&quot;{274DC8FF-1176-4461-A797-FCBBA31F4262}&quot; pptId=&quot;310&quot;/&gt;&#10;    &lt;slide id=&quot;{8074C958-1AA6-4012-AC22-0D7D984F49A1}&quot; pptId=&quot;311&quot;/&gt;&#10;    &lt;slide id=&quot;{BCC7D62B-4F4E-4E88-B01C-C96352270D99}&quot; pptId=&quot;309&quot;/&gt;&#10;    &lt;slide id=&quot;{EDFB31B2-3ABB-4027-AECB-5601B389DA43}&quot; pptId=&quot;307&quot;/&gt;&#10;    &lt;slide id=&quot;{936D6321-92C2-4EA6-8D86-28648AA4530F}&quot; pptId=&quot;304&quot;/&gt;&#10;  &lt;/slides&gt;&#10;&#10;  &lt;narration&gt;&#10;    &lt;audioTracks&gt;&#10;      &lt;audioTrack muted=&quot;false&quot; name=&quot;Intro&quot; resource=&quot;89424762&quot; slideId=&quot;{205AE9EC-8CD0-4CDE-96FC-6A51E1A44FF4}&quot; startTime=&quot;0&quot; stepIndex=&quot;0&quot; volume=&quot;1&quot;&gt;&#10;        &lt;audio channels=&quot;2&quot; format=&quot;fltp&quot; sampleRate=&quot;44100&quot;/&gt;&#10;      &lt;/audioTrack&gt;&#10;      &lt;audioTrack muted=&quot;false&quot; name=&quot;outro&quot; resource=&quot;04fec2af&quot; slideId=&quot;{936D6321-92C2-4EA6-8D86-28648AA4530F}&quot; startTime=&quot;0&quot; stepIndex=&quot;0&quot; volume=&quot;1&quot;&gt;&#10;        &lt;audio channels=&quot;2&quot; format=&quot;fltp&quot; sampleRate=&quot;44100&quot;/&gt;&#10;      &lt;/audioTrack&gt;&#10;      &lt;audioTrack muted=&quot;false&quot; name=&quot;Slide 2&quot; resource=&quot;aea26a90&quot; slideId=&quot;{964BD0EC-4408-443A-9E61-C2A9D6A01F53}&quot; startTime=&quot;0&quot; stepIndex=&quot;0&quot; volume=&quot;1&quot;&gt;&#10;        &lt;audio channels=&quot;2&quot; format=&quot;fltp&quot; sampleRate=&quot;48000&quot;/&gt;&#10;      &lt;/audioTrack&gt;&#10;      &lt;audioTrack muted=&quot;false&quot; name=&quot;Slide 3&quot; resource=&quot;b739b924&quot; slideId=&quot;{274DC8FF-1176-4461-A797-FCBBA31F4262}&quot; startTime=&quot;0&quot; stepIndex=&quot;0&quot; volume=&quot;1&quot;&gt;&#10;        &lt;audio channels=&quot;2&quot; format=&quot;fltp&quot; sampleRate=&quot;48000&quot;/&gt;&#10;      &lt;/audioTrack&gt;&#10;      &lt;audioTrack muted=&quot;false&quot; name=&quot;Slide 4&quot; resource=&quot;b91f7348&quot; slideId=&quot;{8074C958-1AA6-4012-AC22-0D7D984F49A1}&quot; startTime=&quot;1323&quot; stepIndex=&quot;0&quot; volume=&quot;1&quot;&gt;&#10;        &lt;audio channels=&quot;2&quot; format=&quot;fltp&quot; sampleRate=&quot;48000&quot;/&gt;&#10;      &lt;/audioTrack&gt;&#10;      &lt;audioTrack muted=&quot;false&quot; name=&quot;Slide 6&quot; resource=&quot;63ed5a74&quot; slideId=&quot;{EDFB31B2-3ABB-4027-AECB-5601B389DA43}&quot; startTime=&quot;0&quot; stepIndex=&quot;0&quot; volume=&quot;1&quot;&gt;&#10;        &lt;audio channels=&quot;2&quot; format=&quot;fltp&quot; sampleRate=&quot;48000&quot;/&gt;&#10;      &lt;/audioTrack&gt;&#10;    &lt;/audioTracks&gt;&#10;    &lt;videoTracks/&gt;&#10;  &lt;/narration&gt;&#10;&#10;&lt;/presentation2&gt;&#10;"/>
  <p:tag name="ISPRING_SCREEN_RECS_UPDATED" val="C:\Users\alita\Documents\0. Clientes LOCAL\DHIS2\Fundamentals\2.0\4. DHIS2 Customization\Rachel's Review\1.3.1 IntroductionToTheMaintenanceApp"/>
  <p:tag name="ISPRING_RESOURCE_FOLDER" val="C:\Users\alita\Documents\0. Clientes LOCAL\DHIS2\Fundamentals\2.0\4. DHIS2 Customization\Rachel's Review\1.3.1 IntroductionToTheMaintenanceApp"/>
  <p:tag name="ISPRING_PRESENTATION_PATH" val="C:\Users\alita\Documents\0. Clientes LOCAL\DHIS2\Fundamentals\2.0\4. DHIS2 Customization\Rachel's Review\1.3.1 IntroductionToTheMaintenanceApp.pptx"/>
  <p:tag name="ISPRING_PLAYERS_CUSTOMIZATION_2" val="UEsDBBQAAgAIAJx6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Jx6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Jx6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cer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Jx6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cerhUjnP2+moAAADlAAAAHAAAAG5vbmUvaHRtbF9za2luX3NldHRpbmdzLmpzb26r5lIAAqUcJQUrhWowG8xPKi0pyc/TS87PK0nNK9HLyy/KTQSrUVJ2AwMlHZyK88tSiwgoTUtMTkUx1NTIwskFp0qEiSZO5i7OlsjqChLTU/WSEpOz04vyS/NSIMqcXV0MXYyVwKpquWoBUEsDBBQAAgAIAJx6u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6Rc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pF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ukXGVPvwzO+4AwAAmRIAACcAAAB1bml2ZXJzYWwvZmxhc2hfcHVibGlzaGluZ19zZXR0aW5ncy54bWztWFtv2koQfudXrHzUx+KkTU/byBC1wagoBFDsXvIULd4Fr7IXn901lD711/SH9Zd01gsETtLUaYN6USNFiWdnvpn5di7g6Oi94GhGtWFKtoL95l6AqMwUYXLaCl6n3YfPAmQslgRzJWkrkCpAR+1GVJRjzkyeUGtB1SCAkeawsK0gt7Y4DMP5fN5kptDuVPHSAr5pZkqEhaaGSkt1WHC8gD92UVATLBFqAMCvUHJp1m40EIo80qkiJaeIEYhcMpcU5l2OTR6EXm2Ms8upVqUkx4orjfR03Ar+6VY/Kx0P1WGCSseJaYPQie0hJoS5KDBP2AeKcsqmOYT79CBAc0Zs3goe7z1yMKAeXoepwH3u2MEcKyBB2iW+oBYTbLF/9A4tfW/NSuBFZCGxYFkKJ8gR0Ao66UXS73Xii8EwjZOLV+lp38dwB6M0fpfWMnp1PorP+r3ByUU6HPbT3ujKClLeijgKt1OKIHVV6oyuM4qwtTjLgSGwmWBuaBRuilZqzBULziybAf30f4RMSs6TsiiUtm2rS1qFsSlch/cVmGii5BbL7hmNFYcqqoKChhBjSgZY0I26Si6Z7ILmfoAmwBNftIJhQSVKsIRaZhZzlq0BTDk2ltmqhrtL7ReaYY4AD5qNotMkuArBZ5blWBu6GdrqxLgCytpvVckJWqgScXZJkVUIKC4F/JdTtFlpaKKVqKTQDBYZzsDjjNE5JUcVX0vArzk6BxeiBEvovIJT6z38V7IPaEwnSgMuxTPoU5Az4/GbdwIusDFXoHgV4wNfpL1BJ373wCWIyQzL7I7gUFNUFHYn+HiBpLIrO6Ajw6Wh1aUQRqqzOrk1v/8a1mUN93xPt7GFb5goOb5P+DUhG9A7vPLdeLnLxX8zgtpuczyrGt01bwUNLc7gSjwmHGQwkphcjsEagBmWSEm+QDiDyWzc2JgxVRqQ+AHhoc33R+jtoUyrpymMT/CoCdW1IPf2Hz0+ePLv02fPD5vh54+fHt5qtNxZI46dO7+0jm/dWtdsu0oLVz1kw/62VVnDvDdI47MXx2nvTS89vwGgSun6tI9Ct4luXkxu0/2ye2n4OgWy4zrXW3FaR3F0Fr+pBQjs1irVem4Hwzpaw5M6Wmd+OY82FnOtEGDYTv3wgHHLmWBQXTtrnd+j/H/4c5nvn92U/x/M+4+Onb+0/5xy3+m4vzfit5lL4tPey2G/83di/CwG/dP66/zW9/covPFVhjsRTDIBtLrPfev3H+0nB3tRePNRowFo26+T2o0vUEsDBBQAAgAIALpFxlQ6KazJhQMAAOMMAAAhAAAAdW5pdmVyc2FsL2ZsYXNoX3NraW5fc2V0dGluZ3MueG1slVfbbuIwEH3vVyD2vXRLL1spReJWqVq2rbYs7w4ZwMKxI9uhy379ji8hDiRcGlWqZ86x53I8ViO1pry1Aamo4M/t23bvqtWK5rmUwPUU0owRDa2YKHhNntsvfyaTdsdBBBPyE7SmfKmMpbC1KALjXGvBr+eCa9znmguZEtbufeu+mC/qWOQplsCwkPNif05wFmQO5TH9p1F33D2H4s+4u+8/DoZNhLlIM8K3E7EU1zGZr5dS5Dwxodl8mmirbQaSUb5G5P3tj8GoMQlGlX7VkFZiGnfHR5KoUjIJSoEJaTge340HJ1mMxMB22f8w35mc8qiLaBuqqLa0x675mmgZWcJekY/2HxuDu19M0PBXmxQeMYV+I5SRLciLNhdZnl2ikUyKpSnoHufRfCc5TJAErx8SRk/mO0kwCZmDkPFwM/w+emhiKEYTbIOQiZPijfmawEUt9+Xg/wyHRGTuthTswzRhb3oYhcQMelrmEHWKlfOplfh6zzVeJugtCFMICE0l6AMz/CC5Krap2krcb/iiPAlA3lAiZoLlKQxdvAGwai/xw+HAzpUwvp0tCFDCxhuDCEtjiXzDsh4gA2OJ/DTdeudsewDf9zhOoYcB8c08Xn30Aie4LOpVrAqvOWlibrkKjvaGApOKBHpWVlOagula1LE2F1LnIKaIkw1dEo3v0i+Di7c2GRV19hxeafW6ijTVDOrkNhe5VBgMumc+W9+5Go+juIdD9fUEFrpAV41lU8xrEWrBrqtK995N3SG7wrl1S+Nj8txOiVyDnArBVLvleXgBsejuWT5kmHGNjynIV74QAcee3UTiQoM6FyzcJTwXTrQm81WKMTWlsKupa219ByN/bF1reZ7GIMeoCAqFJKs2h1vR5Yrhr55R+IKkSmhwOqZe4Xac0J3iA4OXABA5XxX3wS2cJ82Zpgw2UEyVwGATbsosUqj/unyNvKqiDCxnKdIPoVIpIa7qqCHMMK56hvOcnu+axMpmVpkppyZ+MSiNWsMZaddeSpWd0V9XQmxWpZ4k1+JTE6n9puXaJ0820Oc0tTMIHcHxNR7HYUJkvizWWSR1YC9DMO/WbjNVEGo8TRQzaXu3dRTr2R+zU7yfvYUECEesNV4Fj8BP2MaCyORtB6m8CjVux8Yc8d20ExtnfZrpqBOYXHPCnqSUU/PPyTBXWqT0n91r7F8eX4ujmCvcEH29/1BLAwQUAAIACAC6RcZUGWXSA68DAAAjEgAAJgAAAHVuaXZlcnNhbC9odG1sX3B1Ymxpc2hpbmdfc2V0dGluZ3MueG1s7VjbbhoxEH3nK6yt+lg2vbfRQtSGRUElgLLbS54iszasVV+2axtKn/o1/bB+ScdrINDQdFOFVq0aCYUde87MHB/PANHRR8HRjJaaKdkK7jcPAkRlpgiT01bwOu3eexYgbbAkmCtJW4FUATpqN6LCjjnTeUKNga0aAYzUh4VpBbkxxWEYzufzJtNF6VYVtwbwdTNTIixKqqk0tAwLjhfwzywKqoMlQg0AeAkll27tRgOhyCOdKmI5RYxA5pK5ojA/MYIHod81xtn7aamsJMeKqxKV03EruNOt/lZ7PFKHCSodJboNRmc2h5gQ5pLAPGGfKMopm+aQ7dNHAZozYvJW8PDggYOB7eFVmArcl44dzLECDqRZ4gtqMMEG+0cf0NCPRq8M3kQWEguWpbCCXP2toJNeJP1eJ74YDNM4uThJT/s+hxs4pfG7tJbTyfkoPuv3Bq8u0uGwn/ZGl15Q8lbGUbhdUgSlK1tmdF1RhI3BWQ4Mgc8Ec02jcNO02sacVnBm2Azop98RMrGcJ7YoVGnaprS0SmPTuE7vBzDRRMktlt0zGisOIqqSgvsgxpQMsAAORl0ZoAkQwxetYFhQiRIsQbvMYM6ytYe2Y22YqTTbXe5+UTLMEegSLhdFp0lwGdOXkuW41HQzl9WKdorJ2m+V5QQtlEWcvafIKAScWgHvcoo2pYUmpRKVlWNtkOYMIs4YnVNyVBG0BPxRoHMIISx4wk0rODU+wgfLPqExnagScCmewb0EO9Mev3kj4AJrfQmKVzne9arsDTrxu7uuQExmWGY3BAcRUVGYveDjBZLKrPyAjgxbTatDIYxUa3Vqa/76Max1DOd8S6exha+ZsBzfJvyakA3oPR75fqLc5OB/mkHtsDmeVRfdXd4KGq44gyPxmLCQQbdictn3agBmWCIl+QLhDFqxdm1jxpTVYPENwkPrX8/Q+4NMq6cpjGGIWBJa1oI8uP/g4aPHT54+e37YDL9+/nLvWqflkBpx7ML5KXV87Zi64ttVpXDqIRv+183GGu69QRqfvThOe2966fkOgKqkq90+Ct3o2T2J3Gj7fhCN/9wkGr5Ogd64zoFWLNbZODqL39QCBD5ribNe2MGwzq7hqzq7zvw4Hm2M4lopQHud+nYBDZYzwUBPe7ssf4fgd370Ytcq3t+R/Qj+H2Z6Z2v5z/Tv0rTe1cZRQgVzTr+pn98a6dusJfFp7+Ww39krfawef3+FZm+XPv+0/j6+9QU8Cnf+FtEA+/YPO+3GN1BLAwQUAAIACAC6RcZU2E4cdb0BAAB8BgAAIQAAAHVuaXZlcnNhbC9odG1sX3NraW5fc2V0dGluZ3MuanNvbo2Uy27CMBBF93wFSrcVahue3fEIUiUWlcqu6sJJhhDh2JFtUiji32snPOwwtMls4svhzowdz6HV1o8Xee3X9qF8L9fv7rrUwGhKbOHR1ekdPTO6J2kawzLNgKYMvBpSnP96kY9XAjP2WGka7j+MrbT8PG5+WREqbTxHLASiSUQrEO0b0XZY4h+ns1NXVUfWNodbpTjrRJwpYKrDuMhIyXgP/tyE3WAN5gWICp2XD4KuSASO6Xg08wP/Hnl17PbGg8nU5iKe5YTtFzzhnZBEm0TwLYtP+ctabXq9z0HoA99UQO9lOJk5BdJUqjcFWT1x4Ae1Al0yFyAlnPJOg6AbTFCYkhCo3dDQxB+oY/wvXaQyVWd64Juw6ZwkcLtLN6ekN1R7NeUU7NSpvIEub+wQlOxBNLHi+TZvcIC54InZkVt0YAJFKSdxypKKm41MoJwp1thWYP9p+jzr22A5MTohF/Hlq3gyYTPWZlRn5VyzrHYjq9lg3bs1co2ze9OmwahQ6G2XtawLbFBQTMTy3p9vdbFAq1H12WPWn7pvIjYglpxTPU7bHlGKROtMTxhd/pc9KdBKo8Y9FRexKqt1/AVQSwMEFAACAAgAukXGVJQTsyJpAAAAbgAAABwAAAB1bml2ZXJzYWwvbG9jYWxfc2V0dGluZ3MueG1sDcwxDoMwDEDRnVNY3int1oHAxlaW0gNYxEWRHBuRgOD2ZPvD02/7MwocvKVg6vD1eCKwzuaDLg5/01C/EVIm9SSm7FANoe+qVmwm+XLOBSZYhS7eJo4lMo8Uixx2EajhU17/wB6brroBUEsDBBQAAgAIALpFxlS6WNlvYBIAAJUyAAAXAAAAdW5pdmVyc2FsL3VuaXZlcnNhbC5wbmftmn1YU+fdx+OwurYKT7euFhRYR51PawtTpEgCSa3WlFLB2lUrMURHeZOSKORFAknaWmGuSJxWM8WQujhjB4EKgQCBRMtarLzEEEgkryKGEA7nBMgbed9BpLv2XNfz3/Zf/sh1zknO+dzf+/dy37/flXN6byZ27TNRzyAQiLXp7+zah0CsBBGIsOd+vgr+5tvX3pqHDyvK9mHfQjQNbbDAFysLduzZgUDcZD/rO/IUfP30sXcOliEQr727+FlBo5P3IBBbX03fteP3J3JAvfVLyM1QHw+2Gn7BP9H3POl/r9mr3vn9Mxs/aXvn8903hHvXrXkx6erK4VUPuc8Prz/37q4PNu8hPa998TRZvLKrHdffPkJMjteTH5Wl8pTqHKa5azIp0VrWlOY9cet82aQnSd2ZPzlA6Zm8fEl2LAwWgzj0K37042Pkf/h46ajIC9Fkm9PPvZw+nGFkdLsMFclGr8FFNJSbuXWYwATmov0lkp/wbSDro2CyDpumWYFA3OqfQbMZwRl5YGYSFBvRlQ/iLb16j+yIP1axdfGGNzvkuQR503lyk4O1q79wNTzUOPwEO+Zaxj7V0h2/06RfvpEngqf36WHR+W3vL911u3BT0V8vKsLh088VmcO7Xn+scyWfe+109m4UfPrz3aj0X7bVUOHT/6mhnvvt0UjYr4hfvwi+vGdkCXwih6/fhJ47XceufBSX5blAcF/onZj/Vk1g+RnmMcZkIq+z3DaYzLuSjx+yzI0hA+1K34DcN9Cqtt1kM2YYff6RLP/I+V6b553pJ/TuPyqIfv9Uh38+yuQ82x441Gd2ux4418vm1strUUg/Eo2VMBamGwj+aW+Oa3oiNrgwiMV4FJtYRvXbw/4nlFSrgsj+Q8W2/glnPzBG9oq8334Yfsw7RpUkPRL2ur4W99sejUsYOqQe/ckZRnlUOmNp9l+Y0zTgDmJaHGSHFTBVOo7MZyqoBlWt46rjKR4hhNKA6rYhGnLlu12sfz0ifO716pZUIo/qZ/Cose1aQVq0GdqqyfO2qBfEETg1QF7zFVn2xKoJfxBpd2o8TrVjpt2cpBHaoHncYbXRdbYji8N56ZvmJUfN/ma3xDEvQDu+2ZTQbBzpYmsF+jCNotVAREHxfHwMc0QtCzgKMGXWwt99RXYts4+KKvwONW/txxV/1ArwOw3oVNaQLmpUNd5ACcBmk/L1lgTufbXNXvoy5Ylrc0YKxZqdWssNKnIKFmNrViW03hfo9XkiLadVIx/BVTcX+IU28OYx0yXqcO+yn+4oiG28PPHdXvUxMeuDT6j29XkHaJFgC6MrLRxS9TMjT9lnn6iSF4skpGKylsvMmMm90Bwniz4w7C9e4hzyFm6ynDz4HwvJ/1qsh8AhcAgcAofAIXAIHAKHwCFwCBwCh8AhcAgcAofAIXAIHAKHwCFwCBwCh8AhcAgcAofA/y3wh2zquZfTz73cM9DjUOGyYp8y6hVh5PS72aOPh/EFa2O+Xn4H4lZYdNqbnGuNS2JWI+mfxqc/+dM5gmxH4M+1LAmKmZpa0fVy3pKk1HtLPFcUaGBYvclB0BWYmsT4VMEu9ymrb2hQ5leRCAyA3gRImlxdAXgYvY9tDBqzoIxm6TyYHG4lAaUE72AyT1dl9IFiYuABl8YzdPU4TkyqmeYIXs+e2hxOl7Okk6j2onNSH6tqiAENTFcWZpZ3Q+0gBGFVD7qTtkXrBareigm2oZy+2aiP8q4RtAq1LjR/ekmio1AsfZVsj9WuFjqssHSiuP4IjUzIZiujqrNldr0R0/1aGhGgEpfMAJsuof8ABbI9/QsEAv1eJWCqlLmcwXJ6sXFQkVd4XbVMpdl5Y6uTYAlUaRJV6sR9zI7fmdj2k2ET/pEbfKvOG2iJVIfBY6I5Gxj1ignTJaoaBywbcla3B76HMkZz5yU2rUZcKRDVyQtpPf+CyPW2hVNv/H8/p7UkGyttk7EsD0/X7dQAWRGdMwL4ApNC8JgIgYSseHMfcyY21bKZ4HYL+mbvM/1qln+spCcwIP4+IfBQxnK+sXAg6DHqPDuoEJnWU/MB1roO6MZ4WzGumfl5/x+4VG5BrDiAx8ZziT21lDS1o36ru7FFT4/mdMQgjtUriGi+3qHKdvE3Wg69ztfHZU/0Gd0SlnWymjlVTYp+L1N4nMQ1j0Tlqo6JDTeAlsAwNvBu0spSGgC2EQEKqlnLWJvdHyV2akvbVvXwXwJ0FogeKSBWyD4y4zk3E0jc/J7aPLw1aUrYq5YV9BjizJni+GJ8oEtHufwKNpb9S3wpuf50fApSvgtxb6tmsEAkMWQLIoY2WkQXFdBzwhUfp7heE3wARO6hlb+AL7uk09PrhH9+lWFfHfScj7iuFO8JLyrWafiqTiUXBV3RGhJU5WXdeMFBAV5Nw1tFAbyXUXqGAfjNwxYVD9gGGPNFFd2L40X4bkVscFrkLMusnfY0Inu3xF0DO7dYz754rQxO0bDLn5VE7OI0Fuw0fdQ7sT1K4NRap8CO+rmORvH3Md4hLqQ7btY5mcfphu56QP5VsD1pRrgDGra083tjlIq+iSKMuwzDsvVi5k/XyebEaKb16vQ5vu098o+K8piKb3Er3gS2YCWOFAYrE8fCIAert/D1/jom76gprCwd+XfHd1iJnzcDNfWl7f6gtupyHDCW5cVtkR+UX0cy3niRPVF45e5zM3bwxLYOLkqPT4jjVsg6rIVivYOMrU67zmf36WU+WtA9yWfZcq3e+ywTz/9lrzJnUcOh6XagFAreyKgdOh8MVOtWRSJEMcUibzXP7WuVF7Hm4ljuSVtwTh2eRRth+/gsz8dnDwoTpoTy0w3dNZTgEV5+W1ar9MEFAS7BbKEClEYlyJEtDFpTUXKIFPRnoVOIjCNz9o5q+1+xkm5GVrDES8ULxqq5krVqsJ2A7ml0zKOh0Wbfw1aZcX+9q12l/aQHA7qEDiaV3OVVLa9iyQ8Kb6ScM148UedY843yz6f6yrZlmn5O9VArY/j6TteXHIYIR7MHpgne2wWxNsAKZGotiQOq6BaKDumbynRA8GR1Kukv6drg2+YAu+vRVKr3jftC1DWg1qYoskbB084V4Xiy+bJsFB2UywRC+Rkv81bUZ7WZrXdvF60txwrG4hTS2FK6MffMTq8o5Wfo3Ql0Ub+W5vfaOhgSSFtAsbxxSOyiu+0tzhJJLcbl1JjK5W0G3nxlRI/sq5+Sfe32qKOZIGHvsSH6D6OeyHxXeW9pcvEGFOOFCTzzOh5J65Lk/EC1+B9KMUqiBLDkjBRyaFHq6O/4ykbVgTFbsMpxwcpHFXKu1AfaVdH9vleJMWICOi1VsjgnipClDVSgt3dmIe7RaxTxvB0ydHUsd/KQN3Dbc6Vj1eUNZ1RHgG0pPwOVj8z30kSgrQkQDbVqXXHOB6IEmnh3N0Oa6tvSdV1BvOC67QTp2zR66vrJdUdceaCtsVc918CQVr6Qn2NgMmivWNejJ7U32qDijOFOOG1W0CJB5/3SurT7wv6xxVw5GKeSlqhPtPFOt4fjwjSBWxoZhXJwQkNf/7o5kwZ1xHHgLJ1L2Qq5/pwXLV39HcU/b34oBLrCcUNcYsVzfL00sRvZw6/MDsjOmrgDoxvLNcraeBaN3uWzLYZsazyJdQFDqqNg7dLeaNiFSA14M59iTECD77+CkVt3ENnpxY/GmgvgKI3Qxt2TolPeyvNGUoCuyfGK55GMVYZcMrzYBWxTkTXlFfiutQe8YySgZR73Ebs+r1yrbSrCG/3I/QLX01Z4ORA8WQ5UU6VFh3ETgzHv1zaOT4nKcsNdYkN48Z1s8ZwnEXNW9Wsq2dvca4ssFnOJKTTdNxnWdf1ROqcJHD92UF2BD6DjjavV/RU3ULSuEjwxx5mL8pzQ0apcBw6zM1uR/hf+SFldot+C8uy/kJGZxTMB20tiWXbz+5wNXLN9x23PtMMjboK8JbGwg+8UcnIHjkYUlFS8h4wCnYmu2ipe6oz9EhUI/ODxxjdrPT8bQw7G/EXlP8dIcUVGJ1Dg6dIvHmE+CyCJxiosnDraYxdcoIrnLaFoFFoIbTI1ZjbLGUfB1aZzZNzjrS2akQqxbYxNc+3zOPx+s/Sph3AuzcxTrrSzMZ7HfigbiQIg1H0h4mvHWQWRTWjQrqqTiLB/Swo0yqycA94vDwlO7rkof2A8qSwCZhmX/eBlL/rHwOfjOwNrzV0XFUT9Kvf3iiQypHUUilCvk3pHu+Tn+ozU2MmbuyWjMc8cYM+VtAj5q6fOfQU74FYZzT7XgRnKss5y2617J6N/4CuFiws5keB837vAxzzObho4FVklfgohrK6hRrjP3DxYSy4vd5+SandLlLGdN62Yxh0F3AKOusTP4Oaf+QIw+Z/qPU06g8crCzkJzSs+MTYtWafNgAbIEq30dxJC3/TUgqQ9J0iX3ec4XpSlt1OWq6oTUC06xtXn/luBBpyvfaCYa1iMTi2HMYIOTMn5i+Lw2RG/qZXine3NH4e9CVzFKKEt9W4R9pqjnBSxS2C8Tkf6Zo4UMeoHlFBv2RfIo5iMY3go5vPfwjUJpYSPR+8kYmwQbB3a+sm8GWVzLcRPVRWKjfkNffT9Hy8XIvjxM8mGDvc8R1ZpG5MznQxhr+r4Lf0G2IOoGm+DhqOhDQylITpg+0h8MrNIqTTxsIsbb4YpWrcBgvdFk1LZDLvxnoK4Fl9hzwaP3LCQf4+cLlwYc/1Kc7uojfX0iLRGWTCTlq9+QyN0rsO65PxiUi9DAs59whZjXVp4GdWqiyjIEfS1JxXWbgnqo5O6KHMOwzFaR/CPEnrKwTa1QZ0snTtTx1s4zTtRGjURfYgKO9W6oXlI/wrBJMeluIQRixF/ozuu4+6Es19QXbB4GW8qaYe+buK4wvh85aId+fpXMaTm2voSShP/fYuIP17Aeqk4ut2acIWZaeSG7y22/zihlr3EZg00HRehonFs2P3OIudcSr3JxJVGxyI1QrENHZzeYtz/U4Ct67YNobJWdSYNcFszxX0SB+0BFa5QGvyjulFLdJe+K67dajdxbz/2a4kQ9ZXXERPNWtpFy9SlHf21mc8ihH0vgvu95u+EqlbhECOABqV8/dHgoR5HSqV/oDXj5AftvOj2oQq6Lpd6Bp6ENVdHEfXzNouHWORyb8nNCNadQrGB7Wz17Gf7a+78ZMpnpbOnElLdTrXEM8yRkm2dcgY0WWH01tv3OSGJFc0gyWTwjv8h8+3KNugLIapK4uvc3pBBSO+BfW7Opq1hQyPNKkcKspICVx+Xa6HUWG44IpudpBHKr7q/75QE1mgjdsI7m/fXHMzEiR5WUu4s/uhSRb1YiKwb2wjgCOpEczYvYBeQpH6QFBseM9x/b+fiMqE6kGPbfB0rPEJifOic8o1txJovTS3uvG3Kq2U0cjaiME1VKNAmavCkn6xd0FhwX8g7QpvOaPZDg1kBtRVd5PePJMvcg3UJzLkvq3Or7Vvte2EHjHletXioF31/8h3t6Zb+9bJx3/Em2OSJCniYzgzxWmrDYkzAtQJPAdGLl5sh1MR5nu/RII7U47D/LWjmMF0RJOYCxu9ytYVnAKmL76Qzt1PfSdgZQbHPbVcsS35vJQJeKyt3SwDhcppDNQdyyk0WY0BnOSxGOfgYD/+JOILbub469jx77P/U08vVC61KkYmErkrdWlI08z10PkA59JCOuFX+pNRcTl99JNYYI2FW6S2HaZ4ysLKiMccZMw3SgmT7WB7QogY6/uFAfGqrodoiwSbxTzGRuBgTGwK/+ZOcZWah18+ojFlCwq65xdA4NnM2pyqmN7bbBt0J+4xyCWix3oUR2j2VxGHvv7uhEsAZu8odowd4UjINSAW6EYjZHfn/1qn8HSv5kTROrxey+vCNK6D1xoUflJx4nKBHfg/uMtWT5T7daEQFyP52YbF1HDdNHceJywAuzZBSeTY+vcHB2gU3fjkXs3Q0/9UZwKwU8kpcbc0M0PJSn+qMLLPMXjYLt2Enp8SBB2Cvd5h+BUpcE7mPl+Vyb8yx9rgM42GU9GxhMA5u2pL9YUoeFozII8TpPG5qgzqnArRcZRFZ60Gk4fBqxK3+R8Uy9+Q442had3LgBkv1ff/siRlNcWzCdSsr6E1mzW9ilS58ih+ubnWwvvPIxtHTCuIlz2cWOb/at9fpyHgF7R2TG7rn7262FkdT7c9uXlQG6V1S6xieraNX6RmrJOBJH8ysuDPx9qd91ObHzTXiL7mL7Tfi083/oWNDaZmNtWLnKdnsh2Et+xZHSH87c1fTW4c//ydQSwMEFAACAAgAukXGVOD4jw1JAAAAagAAABsAAAB1bml2ZXJzYWwvdW5pdmVyc2FsLnBuZy54bWyzsa/IzVEoSy0qzszPs1Uy1DNQsrfj5bIpKEoty0wtV6gAihnpGUCAkkIlKrc8M6Ukw1bJ0tQSIZaRmpmeUWKrZG6IENQHGgkAUEsDBBQAAgAIAKF6u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oXq4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her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F6u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oXq4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oXq4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F6uFS8fTX3SgAAAEkAAAAfAAAAdmlkZW9sZWN0dXJlL2xvY2FsX3NldHRpbmdzLnhtbLOxr8jNUShLLSrOzM+zVTLUM1BSSM1Lzk/JzEu3VQoNcdO1UFIoLknMS0nMyc9LtVXKy1dSsLfjssnJT07MCU4tKQEqLNa34wIAUEsBAgAAFAACAAgAnHq4VDIbuiL5AwAA4A4AABgAAAAAAAAAAQAAAAAAAAAAAG5vbmUvY29tbW9uX21lc3NhZ2VzLmxuZ1BLAQIAABQAAgAIAJx6uFQVHmAbowAAAH8BAAApAAAAAAAAAAEAAAAAAC8EAABub25lL3BsYXliYWNrX2FuZF9uYXZpZ2F0aW9uX3NldHRpbmdzLnhtbFBLAQIAABQAAgAIAJx6uFQfVIpqMAMAAMcOAAAiAAAAAAAAAAEAAAAAABkFAABub25lL2ZsYXNoX3B1Ymxpc2hpbmdfc2V0dGluZ3MueG1sUEsBAgAAFAACAAgAnHq4VHFXlJ0VAQAA0QIAABwAAAAAAAAAAQAAAAAAiQgAAG5vbmUvZmxhc2hfc2tpbl9zZXR0aW5ncy54bWxQSwECAAAUAAIACACcerhU15twlisDAABvDgAAIQAAAAAAAAABAAAAAADYCQAAbm9uZS9odG1sX3B1Ymxpc2hpbmdfc2V0dGluZ3MueG1sUEsBAgAAFAACAAgAnHq4VI5z9vpqAAAA5QAAABwAAAAAAAAAAQAAAAAAQg0AAG5vbmUvaHRtbF9za2luX3NldHRpbmdzLmpzb25QSwECAAAUAAIACACcerhUvH0190oAAABJAAAAFwAAAAAAAAABAAAAAADmDQAAbm9uZS9sb2NhbF9zZXR0aW5ncy54bWxQSwECAAAUAAIACABRlZ1U7gPNTEkDAADjCQAAFAAAAAAAAAABAAAAAABlDgAAdW5pdmVyc2FsL3BsYXllci54bWxQSwECAAAUAAIACAC6RcZUBqKuqXIGAAAmGQAAHQAAAAAAAAABAAAAAADgEQAAdW5pdmVyc2FsL2NvbW1vbl9tZXNzYWdlcy5sbmdQSwECAAAUAAIACAC6RcZUFR5gG6MAAAB/AQAALgAAAAAAAAABAAAAAACNGAAAdW5pdmVyc2FsL3BsYXliYWNrX2FuZF9uYXZpZ2F0aW9uX3NldHRpbmdzLnhtbFBLAQIAABQAAgAIALpFxlT78MzvuAMAAJkSAAAnAAAAAAAAAAEAAAAAAHwZAAB1bml2ZXJzYWwvZmxhc2hfcHVibGlzaGluZ19zZXR0aW5ncy54bWxQSwECAAAUAAIACAC6RcZUOimsyYUDAADjDAAAIQAAAAAAAAABAAAAAAB5HQAAdW5pdmVyc2FsL2ZsYXNoX3NraW5fc2V0dGluZ3MueG1sUEsBAgAAFAACAAgAukXGVBll0gOvAwAAIxIAACYAAAAAAAAAAQAAAAAAPSEAAHVuaXZlcnNhbC9odG1sX3B1Ymxpc2hpbmdfc2V0dGluZ3MueG1sUEsBAgAAFAACAAgAukXGVNhOHHW9AQAAfAYAACEAAAAAAAAAAQAAAAAAMCUAAHVuaXZlcnNhbC9odG1sX3NraW5fc2V0dGluZ3MuanNvblBLAQIAABQAAgAIALpFxlSUE7MiaQAAAG4AAAAcAAAAAAAAAAEAAAAAACwnAAB1bml2ZXJzYWwvbG9jYWxfc2V0dGluZ3MueG1sUEsBAgAAFAACAAgAukXGVLpY2W9gEgAAlTIAABcAAAAAAAAAAAAAAAAAzycAAHVuaXZlcnNhbC91bml2ZXJzYWwucG5nUEsBAgAAFAACAAgAukXGVOD4jw1JAAAAagAAABsAAAAAAAAAAQAAAAAAZDoAAHVuaXZlcnNhbC91bml2ZXJzYWwucG5nLnhtbFBLAQIAABQAAgAIAKF6uFT2sQ5CowUAAKUVAAAgAAAAAAAAAAEAAAAAAOY6AAB2aWRlb2xlY3R1cmUvY29tbW9uX21lc3NhZ2VzLmxuZ1BLAQIAABQAAgAIAKF6uFQVHmAbowAAAH8BAAAxAAAAAAAAAAEAAAAAAMdAAAB2aWRlb2xlY3R1cmUvcGxheWJhY2tfYW5kX25hdmlnYXRpb25fc2V0dGluZ3MueG1sUEsBAgAAFAACAAgAoXq4VKeK7jYMBQAA5RkAACoAAAAAAAAAAQAAAAAAuUEAAHZpZGVvbGVjdHVyZS9mbGFzaF9wdWJsaXNoaW5nX3NldHRpbmdzLnhtbFBLAQIAABQAAgAIAKF6uFSPdlX+bwIAAIcIAAAkAAAAAAAAAAEAAAAAAA1HAAB2aWRlb2xlY3R1cmUvZmxhc2hfc2tpbl9zZXR0aW5ncy54bWxQSwECAAAUAAIACACherhUfJ+ECgIFAABdGQAAKQAAAAAAAAABAAAAAAC+SQAAdmlkZW9sZWN0dXJlL2h0bWxfcHVibGlzaGluZ19zZXR0aW5ncy54bWxQSwECAAAUAAIACACherhUk2hAfocBAADZBAAAJAAAAAAAAAABAAAAAAAHTwAAdmlkZW9sZWN0dXJlL2h0bWxfc2tpbl9zZXR0aW5ncy5qc29uUEsBAgAAFAACAAgAoXq4VLx9NfdKAAAASQAAAB8AAAAAAAAAAQAAAAAA0FAAAHZpZGVvbGVjdHVyZS9sb2NhbF9zZXR0aW5ncy54bWxQSwUGAAAAABgAGABqBwAAV1EAAAAA"/>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Videos&quot;],[&quot;\uFFFD\u007F\uFFFD\uFFFD{6BE92DC9-446C-4AE2-8C04-F8B8C6EF443B}&quot;,&quot;C:\\Users\\alita\\Documents\\0. Clientes LOCAL\\DHIS2\\Fundamentals\\2.0\\4. DHIS2 Customization\\Production&quot;],[&quot;\uFFFD\uFFFD\uFFFDx{36D1059D-F3B6-43C3-9DD5-0F5046437A9F}&quot;,&quot;C:\\Users\\simonase\\Downloads&quot;],[&quot;\uFFFD\u0003,\uFFFD{1285903E-D356-4BE1-A325-73EE58E014FF}&quot;,&quot;\\\\Mac\\Home\\Documents\\DHIS2\\Fundamentals 2.0&quot;]]"/>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205AE9EC-8CD0-4CDE-96FC-6A51E1A44FF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290E51-A959-422A-A934-18F28FC13815}:308"/>
  <p:tag name="GENSWF_ADVANCE_TIME" val="25.512"/>
  <p:tag name="TIMING" val="|1.119|2.336|2.047|1.04|1.468|1.236|8.342|1.093|1.11|1.234"/>
  <p:tag name="ISPRING_SLIDE_ID_2" val="{964BD0EC-4408-443A-9E61-C2A9D6A01F5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7074026-C1AD-4B11-BDDE-4533496E0EC5}:310"/>
  <p:tag name="GENSWF_ADVANCE_TIME" val="8.520"/>
  <p:tag name="ISPRING_SLIDE_ID_2" val="{274DC8FF-1176-4461-A797-FCBBA31F426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1CA9E0B-7F0E-497D-8BDD-29C386A34616}:311"/>
  <p:tag name="ISPRING_SLIDE_ID_2" val="{8074C958-1AA6-4012-AC22-0D7D984F49A1}"/>
  <p:tag name="GENSWF_ADVANCE_TIME" val="11.979"/>
  <p:tag name="TIMING" val="|1.806|1.939|4.051"/>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9FE73D-0713-4EE8-846F-F83CA9824C3F}:309"/>
  <p:tag name="ISPRING_SLIDE_ID_2" val="{BCC7D62B-4F4E-4E88-B01C-C96352270D99}"/>
  <p:tag name="GENSWF_ADVANCE_TIME" val="272.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451F3F3-3ECF-4664-A2DF-6AA98DCB8069}:307"/>
  <p:tag name="GENSWF_ADVANCE_TIME" val="45.096"/>
  <p:tag name="ISPRING_SLIDE_ID_2" val="{EDFB31B2-3ABB-4027-AECB-5601B389DA43}"/>
  <p:tag name="TIMING" val="|4.5|3.871|4.078|1.299|1.382|2.134|1.453|1.41|11.088|7.209"/>
</p:tagLst>
</file>

<file path=ppt/tags/tag8.xml><?xml version="1.0" encoding="utf-8"?>
<p:tagLst xmlns:a="http://schemas.openxmlformats.org/drawingml/2006/main" xmlns:r="http://schemas.openxmlformats.org/officeDocument/2006/relationships" xmlns:p="http://schemas.openxmlformats.org/presentationml/2006/main">
  <p:tag name="GENSWF_SLIDE_UID" val="{5731C176-AE0D-41C3-A3C6-B3DDC28999E3}:304"/>
  <p:tag name="ISPRING_CUSTOM_TIMING_USED" val="1"/>
  <p:tag name="ISPRING_SLIDE_INDENT_LEVEL" val="0"/>
  <p:tag name="GENSWF_ADVANCE_TIME" val="13.211"/>
  <p:tag name="ISPRING_SLIDE_ID_2" val="{936D6321-92C2-4EA6-8D86-28648AA4530F}"/>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DHIS2 Template_00</Template>
  <TotalTime>31600</TotalTime>
  <Words>1006</Words>
  <Application>Microsoft Macintosh PowerPoint</Application>
  <PresentationFormat>Widescreen</PresentationFormat>
  <Paragraphs>52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Lato</vt:lpstr>
      <vt:lpstr>Calibri</vt:lpstr>
      <vt:lpstr>Rubik</vt:lpstr>
      <vt:lpstr>Rubik Medium</vt:lpstr>
      <vt:lpstr>Arial</vt:lpstr>
      <vt:lpstr>DHIS2 Online Academy</vt:lpstr>
      <vt:lpstr>PowerPoint Presentation</vt:lpstr>
      <vt:lpstr>PowerPoint Presentation</vt:lpstr>
      <vt:lpstr>PowerPoint Presentation</vt:lpstr>
      <vt:lpstr>In this video, you will see…</vt:lpstr>
      <vt:lpstr>Demo 1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Introduction to the Maintenance app</dc:title>
  <dc:creator>simonasekerova</dc:creator>
  <cp:lastModifiedBy>Simona Sekerova</cp:lastModifiedBy>
  <cp:revision>442</cp:revision>
  <dcterms:modified xsi:type="dcterms:W3CDTF">2023-04-18T08:34:51Z</dcterms:modified>
</cp:coreProperties>
</file>